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126"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10/3/2018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991E317B-75E3-4171-A07A-B263C1D6D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F1F8EA-67D7-49EA-86F4-7A00D5649EC8}"/>
              </a:ext>
            </a:extLst>
          </p:cNvPr>
          <p:cNvSpPr>
            <a:spLocks noGrp="1"/>
          </p:cNvSpPr>
          <p:nvPr>
            <p:ph type="ctrTitle"/>
          </p:nvPr>
        </p:nvSpPr>
        <p:spPr>
          <a:xfrm>
            <a:off x="7532710" y="628617"/>
            <a:ext cx="3971902" cy="3028983"/>
          </a:xfrm>
        </p:spPr>
        <p:txBody>
          <a:bodyPr>
            <a:normAutofit/>
          </a:bodyPr>
          <a:lstStyle/>
          <a:p>
            <a:r>
              <a:rPr lang="en-US" dirty="0">
                <a:solidFill>
                  <a:srgbClr val="FFFFFF"/>
                </a:solidFill>
              </a:rPr>
              <a:t>Data Committee </a:t>
            </a:r>
          </a:p>
        </p:txBody>
      </p:sp>
      <p:sp>
        <p:nvSpPr>
          <p:cNvPr id="3" name="Subtitle 2">
            <a:extLst>
              <a:ext uri="{FF2B5EF4-FFF2-40B4-BE49-F238E27FC236}">
                <a16:creationId xmlns:a16="http://schemas.microsoft.com/office/drawing/2014/main" id="{926A27D3-456D-44B4-A783-D4826C767796}"/>
              </a:ext>
            </a:extLst>
          </p:cNvPr>
          <p:cNvSpPr>
            <a:spLocks noGrp="1"/>
          </p:cNvSpPr>
          <p:nvPr>
            <p:ph type="subTitle" idx="1"/>
          </p:nvPr>
        </p:nvSpPr>
        <p:spPr>
          <a:xfrm>
            <a:off x="7532709" y="3843868"/>
            <a:ext cx="2827315" cy="1564744"/>
          </a:xfrm>
        </p:spPr>
        <p:txBody>
          <a:bodyPr>
            <a:normAutofit/>
          </a:bodyPr>
          <a:lstStyle/>
          <a:p>
            <a:r>
              <a:rPr lang="en-US" dirty="0">
                <a:solidFill>
                  <a:srgbClr val="0F496F"/>
                </a:solidFill>
              </a:rPr>
              <a:t>Quarterly Report</a:t>
            </a:r>
          </a:p>
        </p:txBody>
      </p:sp>
      <p:sp useBgFill="1">
        <p:nvSpPr>
          <p:cNvPr id="21" name="Snip Diagonal Corner Rectangle 6">
            <a:extLst>
              <a:ext uri="{FF2B5EF4-FFF2-40B4-BE49-F238E27FC236}">
                <a16:creationId xmlns:a16="http://schemas.microsoft.com/office/drawing/2014/main" id="{4A9B19C2-B29A-4924-9E7E-6FBF17F58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418778" cy="5286838"/>
          </a:xfrm>
          <a:prstGeom prst="snip2DiagRect">
            <a:avLst>
              <a:gd name="adj1" fmla="val 10973"/>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rawing of a cartoon character&#10;&#10;Description generated with high confidence">
            <a:extLst>
              <a:ext uri="{FF2B5EF4-FFF2-40B4-BE49-F238E27FC236}">
                <a16:creationId xmlns:a16="http://schemas.microsoft.com/office/drawing/2014/main" id="{5C1C3306-501D-4117-B869-ADAE38820A93}"/>
              </a:ext>
            </a:extLst>
          </p:cNvPr>
          <p:cNvPicPr>
            <a:picLocks noChangeAspect="1"/>
          </p:cNvPicPr>
          <p:nvPr/>
        </p:nvPicPr>
        <p:blipFill>
          <a:blip r:embed="rId2"/>
          <a:stretch>
            <a:fillRect/>
          </a:stretch>
        </p:blipFill>
        <p:spPr>
          <a:xfrm>
            <a:off x="1101217" y="1983290"/>
            <a:ext cx="5450437" cy="2561702"/>
          </a:xfrm>
          <a:prstGeom prst="rect">
            <a:avLst/>
          </a:prstGeom>
        </p:spPr>
      </p:pic>
      <p:grpSp>
        <p:nvGrpSpPr>
          <p:cNvPr id="14" name="Group 13">
            <a:extLst>
              <a:ext uri="{FF2B5EF4-FFF2-40B4-BE49-F238E27FC236}">
                <a16:creationId xmlns:a16="http://schemas.microsoft.com/office/drawing/2014/main" id="{34C85634-D5F5-4047-8F35-F4B1F50AB1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1224BF71-948F-411D-AA79-8B2315715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34B4526-E715-4199-A597-CD757CB4A0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5E295A6-48D5-4F9E-A32C-5D87EAA5E7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10BF5B3-9260-4D36-BB24-07BC414B9D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AE0C886-FA2E-4E7C-BC00-8397AAEC86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19287846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2A142A-DB29-4AFC-A997-88F28F3EA7AF}"/>
              </a:ext>
            </a:extLst>
          </p:cNvPr>
          <p:cNvSpPr>
            <a:spLocks noGrp="1"/>
          </p:cNvSpPr>
          <p:nvPr>
            <p:ph type="title"/>
          </p:nvPr>
        </p:nvSpPr>
        <p:spPr>
          <a:xfrm>
            <a:off x="522165" y="512823"/>
            <a:ext cx="9293165" cy="5832353"/>
          </a:xfrm>
        </p:spPr>
        <p:txBody>
          <a:bodyPr>
            <a:noAutofit/>
          </a:bodyPr>
          <a:lstStyle/>
          <a:p>
            <a:r>
              <a:rPr lang="en-US" sz="1600" cap="none" dirty="0"/>
              <a:t>Person centered care 3 questions “what matters most” implemented by all home health agencies June 1, 2018.</a:t>
            </a:r>
            <a:br>
              <a:rPr lang="en-US" sz="1600" cap="none" dirty="0"/>
            </a:br>
            <a:br>
              <a:rPr lang="en-US" sz="1600" cap="none" dirty="0"/>
            </a:br>
            <a:r>
              <a:rPr lang="en-US" sz="1600" cap="none" dirty="0"/>
              <a:t>Formstack tool was revised to include question implementation.</a:t>
            </a:r>
            <a:br>
              <a:rPr lang="en-US" sz="1600" cap="none" dirty="0"/>
            </a:br>
            <a:br>
              <a:rPr lang="en-US" sz="1600" cap="none" dirty="0"/>
            </a:br>
            <a:r>
              <a:rPr lang="en-US" sz="1600" cap="none" dirty="0"/>
              <a:t>Data audits per each agency started on July 1, 2018 for compliance on asking the questions upon admission.</a:t>
            </a:r>
            <a:br>
              <a:rPr lang="en-US" sz="1600" cap="none" dirty="0"/>
            </a:br>
            <a:br>
              <a:rPr lang="en-US" sz="1600" cap="none" dirty="0"/>
            </a:br>
            <a:r>
              <a:rPr lang="en-US" sz="1600" cap="none" dirty="0"/>
              <a:t>New focus study of readmissions by diagnosis included and not included on the </a:t>
            </a:r>
            <a:r>
              <a:rPr lang="en-US" sz="1600" cap="none" dirty="0" err="1"/>
              <a:t>formstack</a:t>
            </a:r>
            <a:r>
              <a:rPr lang="en-US" sz="1600" cap="none" dirty="0"/>
              <a:t> tool, for analysis, readmission trending, recommendations for best practices and coordinating.</a:t>
            </a:r>
            <a:br>
              <a:rPr lang="en-US" sz="1600" cap="none" dirty="0"/>
            </a:br>
            <a:br>
              <a:rPr lang="en-US" sz="1600" cap="none" dirty="0"/>
            </a:br>
            <a:r>
              <a:rPr lang="en-US" sz="1600" cap="none" dirty="0"/>
              <a:t>Development of the Data Committee Mission and Purpose:</a:t>
            </a:r>
            <a:br>
              <a:rPr lang="en-US" sz="1600" cap="none" dirty="0"/>
            </a:br>
            <a:br>
              <a:rPr lang="en-US" sz="1600" cap="none" dirty="0"/>
            </a:br>
            <a:r>
              <a:rPr lang="en-US" sz="1600" cap="none" dirty="0"/>
              <a:t>The Data Committee collects and analyzes data available to HHAVC. We develop and initiate data driven initiatives and work in partnership to improve health outcomes in our community consistent with the quadruple aim. We continually consult with the Committee Members for collaboration with providers within the Alliance.</a:t>
            </a:r>
            <a:br>
              <a:rPr lang="en-US" sz="1600" cap="none" dirty="0"/>
            </a:br>
            <a:br>
              <a:rPr lang="en-US" sz="1600" cap="none" dirty="0"/>
            </a:br>
            <a:r>
              <a:rPr lang="en-US" sz="1600" cap="none" dirty="0"/>
              <a:t>Data Sharing agreement between Home Health Agencies and HHAVC has been drafted and pending further discussion.</a:t>
            </a:r>
            <a:br>
              <a:rPr lang="en-US" sz="1600" cap="none" dirty="0"/>
            </a:br>
            <a:endParaRPr lang="en-US" sz="1600" cap="none" dirty="0"/>
          </a:p>
        </p:txBody>
      </p:sp>
    </p:spTree>
    <p:extLst>
      <p:ext uri="{BB962C8B-B14F-4D97-AF65-F5344CB8AC3E}">
        <p14:creationId xmlns:p14="http://schemas.microsoft.com/office/powerpoint/2010/main" val="1992137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F12144-112A-4DDC-92CA-3B2596991164}"/>
              </a:ext>
            </a:extLst>
          </p:cNvPr>
          <p:cNvSpPr txBox="1"/>
          <p:nvPr/>
        </p:nvSpPr>
        <p:spPr>
          <a:xfrm>
            <a:off x="430532" y="164104"/>
            <a:ext cx="6525853" cy="6247864"/>
          </a:xfrm>
          <a:prstGeom prst="rect">
            <a:avLst/>
          </a:prstGeom>
          <a:noFill/>
        </p:spPr>
        <p:txBody>
          <a:bodyPr wrap="square" rtlCol="0">
            <a:spAutoFit/>
          </a:bodyPr>
          <a:lstStyle/>
          <a:p>
            <a:r>
              <a:rPr lang="en-US" sz="1600" dirty="0"/>
              <a:t>What is the Triple Aim?</a:t>
            </a:r>
          </a:p>
          <a:p>
            <a:endParaRPr lang="en-US" sz="1600" dirty="0"/>
          </a:p>
          <a:p>
            <a:r>
              <a:rPr lang="en-US" sz="1600" dirty="0"/>
              <a:t>The Triple Aim is an approach to optimizing health system performance, proposing that health care institutions simultaneously pursue 3 dimensions of performance: improving the health of populations, enhancing the patient experience of care, and reducing the per capita cost of health care.</a:t>
            </a:r>
            <a:r>
              <a:rPr lang="en-US" sz="1600" baseline="30000" dirty="0"/>
              <a:t> </a:t>
            </a:r>
            <a:r>
              <a:rPr lang="en-US" sz="1600" dirty="0"/>
              <a:t>The primary Triple Aim goal is to improve the health of the population, with 2 secondary goals - improving patient experience and reducing costs - contributing to the achievement of the primary goal.</a:t>
            </a:r>
          </a:p>
          <a:p>
            <a:endParaRPr lang="en-US" sz="1600" dirty="0"/>
          </a:p>
          <a:p>
            <a:r>
              <a:rPr lang="en-US" sz="1600" dirty="0"/>
              <a:t>What is the Quadruple Aim?</a:t>
            </a:r>
          </a:p>
          <a:p>
            <a:endParaRPr lang="en-US" sz="1600" dirty="0"/>
          </a:p>
          <a:p>
            <a:r>
              <a:rPr lang="en-US" sz="1600" dirty="0"/>
              <a:t>Adds the forth dimension to the Triple Aim and incorporates improving the work life of those who deliver care to the compass point of better care, better health, and lower cost.</a:t>
            </a:r>
          </a:p>
          <a:p>
            <a:endParaRPr lang="en-US" sz="1600" dirty="0"/>
          </a:p>
          <a:p>
            <a:r>
              <a:rPr lang="en-US" sz="1600" dirty="0"/>
              <a:t>Without a focus on staff, achieving triple aim goals becomes even harder to achieve; however, if providers start implementing ways in which staff member’s lives can be made easier, patient care can be greatly enhanced.</a:t>
            </a:r>
          </a:p>
          <a:p>
            <a:endParaRPr lang="en-US" sz="1600" dirty="0"/>
          </a:p>
          <a:p>
            <a:r>
              <a:rPr lang="en-US" sz="1600" i="1" u="sng" dirty="0"/>
              <a:t>Please visit the link for more information.</a:t>
            </a:r>
          </a:p>
          <a:p>
            <a:r>
              <a:rPr lang="en-US" sz="1600" i="1" u="sng" dirty="0"/>
              <a:t>https://www.ncbi.nlm.nih.gov/pmc/articles/PMC4226781/</a:t>
            </a:r>
            <a:endParaRPr lang="en-US" sz="2000" i="1" u="sng" dirty="0"/>
          </a:p>
        </p:txBody>
      </p:sp>
      <p:pic>
        <p:nvPicPr>
          <p:cNvPr id="1026" name="Picture 2" descr="Image result for quadruple aim in healthcare">
            <a:extLst>
              <a:ext uri="{FF2B5EF4-FFF2-40B4-BE49-F238E27FC236}">
                <a16:creationId xmlns:a16="http://schemas.microsoft.com/office/drawing/2014/main" id="{A2EBE980-4B97-4925-9A3C-3E67B8FBB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1143" y="1523276"/>
            <a:ext cx="3627458" cy="3627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6310"/>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112</TotalTime>
  <Words>219</Words>
  <Application>Microsoft Office PowerPoint</Application>
  <PresentationFormat>Widescreen</PresentationFormat>
  <Paragraphs>15</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Century Gothic</vt:lpstr>
      <vt:lpstr>Wingdings 3</vt:lpstr>
      <vt:lpstr>Slice</vt:lpstr>
      <vt:lpstr>Data Committee </vt:lpstr>
      <vt:lpstr>Person centered care 3 questions “what matters most” implemented by all home health agencies June 1, 2018.  Formstack tool was revised to include question implementation.  Data audits per each agency started on July 1, 2018 for compliance on asking the questions upon admission.  New focus study of readmissions by diagnosis included and not included on the formstack tool, for analysis, readmission trending, recommendations for best practices and coordinating.  Development of the Data Committee Mission and Purpose:  The Data Committee collects and analyzes data available to HHAVC. We develop and initiate data driven initiatives and work in partnership to improve health outcomes in our community consistent with the quadruple aim. We continually consult with the Committee Members for collaboration with providers within the Alliance.  Data Sharing agreement between Home Health Agencies and HHAVC has been drafted and pending further discussion.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Mansfield, Cerri</dc:creator>
  <cp:lastModifiedBy>Shelley Chilton</cp:lastModifiedBy>
  <cp:revision>11</cp:revision>
  <dcterms:created xsi:type="dcterms:W3CDTF">2018-08-10T15:34:32Z</dcterms:created>
  <dcterms:modified xsi:type="dcterms:W3CDTF">2018-10-03T17:53:02Z</dcterms:modified>
</cp:coreProperties>
</file>