
<file path=[Content_Types].xml><?xml version="1.0" encoding="utf-8"?>
<Types xmlns="http://schemas.openxmlformats.org/package/2006/content-types">
  <Default Extension="bin" ContentType="application/vnd.openxmlformats-officedocument.oleObject"/>
  <Default Extension="emf" ContentType="image/x-em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4"/>
  </p:sldMasterIdLst>
  <p:notesMasterIdLst>
    <p:notesMasterId r:id="rId18"/>
  </p:notesMasterIdLst>
  <p:sldIdLst>
    <p:sldId id="256" r:id="rId5"/>
    <p:sldId id="265" r:id="rId6"/>
    <p:sldId id="270" r:id="rId7"/>
    <p:sldId id="272" r:id="rId8"/>
    <p:sldId id="273" r:id="rId9"/>
    <p:sldId id="274" r:id="rId10"/>
    <p:sldId id="275" r:id="rId11"/>
    <p:sldId id="276" r:id="rId12"/>
    <p:sldId id="277" r:id="rId13"/>
    <p:sldId id="280" r:id="rId14"/>
    <p:sldId id="281" r:id="rId15"/>
    <p:sldId id="264" r:id="rId16"/>
    <p:sldId id="282"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15F8353-3317-445B-B995-B527D5849576}" v="840" dt="2023-05-09T21:16:22.15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9906" autoAdjust="0"/>
  </p:normalViewPr>
  <p:slideViewPr>
    <p:cSldViewPr snapToGrid="0">
      <p:cViewPr varScale="1">
        <p:scale>
          <a:sx n="91" d="100"/>
          <a:sy n="91" d="100"/>
        </p:scale>
        <p:origin x="1314" y="8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rin Slack" userId="12551953-8e70-4b11-b197-45419e4eddee" providerId="ADAL" clId="{B15F8353-3317-445B-B995-B527D5849576}"/>
    <pc:docChg chg="undo custSel addSld delSld modSld">
      <pc:chgData name="Erin Slack" userId="12551953-8e70-4b11-b197-45419e4eddee" providerId="ADAL" clId="{B15F8353-3317-445B-B995-B527D5849576}" dt="2023-05-09T21:15:50.726" v="5937" actId="20577"/>
      <pc:docMkLst>
        <pc:docMk/>
      </pc:docMkLst>
      <pc:sldChg chg="modSp mod">
        <pc:chgData name="Erin Slack" userId="12551953-8e70-4b11-b197-45419e4eddee" providerId="ADAL" clId="{B15F8353-3317-445B-B995-B527D5849576}" dt="2023-05-02T20:07:54.411" v="263" actId="20577"/>
        <pc:sldMkLst>
          <pc:docMk/>
          <pc:sldMk cId="1986652834" sldId="256"/>
        </pc:sldMkLst>
        <pc:spChg chg="mod">
          <ac:chgData name="Erin Slack" userId="12551953-8e70-4b11-b197-45419e4eddee" providerId="ADAL" clId="{B15F8353-3317-445B-B995-B527D5849576}" dt="2023-05-02T20:07:54.411" v="263" actId="20577"/>
          <ac:spMkLst>
            <pc:docMk/>
            <pc:sldMk cId="1986652834" sldId="256"/>
            <ac:spMk id="3" creationId="{00000000-0000-0000-0000-000000000000}"/>
          </ac:spMkLst>
        </pc:spChg>
        <pc:spChg chg="mod">
          <ac:chgData name="Erin Slack" userId="12551953-8e70-4b11-b197-45419e4eddee" providerId="ADAL" clId="{B15F8353-3317-445B-B995-B527D5849576}" dt="2023-05-02T20:06:19.052" v="70" actId="20577"/>
          <ac:spMkLst>
            <pc:docMk/>
            <pc:sldMk cId="1986652834" sldId="256"/>
            <ac:spMk id="5" creationId="{00000000-0000-0000-0000-000000000000}"/>
          </ac:spMkLst>
        </pc:spChg>
        <pc:spChg chg="mod">
          <ac:chgData name="Erin Slack" userId="12551953-8e70-4b11-b197-45419e4eddee" providerId="ADAL" clId="{B15F8353-3317-445B-B995-B527D5849576}" dt="2023-05-02T20:06:45.722" v="133" actId="20577"/>
          <ac:spMkLst>
            <pc:docMk/>
            <pc:sldMk cId="1986652834" sldId="256"/>
            <ac:spMk id="6" creationId="{00000000-0000-0000-0000-000000000000}"/>
          </ac:spMkLst>
        </pc:spChg>
      </pc:sldChg>
      <pc:sldChg chg="del">
        <pc:chgData name="Erin Slack" userId="12551953-8e70-4b11-b197-45419e4eddee" providerId="ADAL" clId="{B15F8353-3317-445B-B995-B527D5849576}" dt="2023-05-02T20:12:08.915" v="405" actId="47"/>
        <pc:sldMkLst>
          <pc:docMk/>
          <pc:sldMk cId="3845208310" sldId="260"/>
        </pc:sldMkLst>
      </pc:sldChg>
      <pc:sldChg chg="modSp mod modNotesTx">
        <pc:chgData name="Erin Slack" userId="12551953-8e70-4b11-b197-45419e4eddee" providerId="ADAL" clId="{B15F8353-3317-445B-B995-B527D5849576}" dt="2023-05-09T20:22:20.702" v="5730" actId="20577"/>
        <pc:sldMkLst>
          <pc:docMk/>
          <pc:sldMk cId="4080699903" sldId="264"/>
        </pc:sldMkLst>
        <pc:spChg chg="mod">
          <ac:chgData name="Erin Slack" userId="12551953-8e70-4b11-b197-45419e4eddee" providerId="ADAL" clId="{B15F8353-3317-445B-B995-B527D5849576}" dt="2023-05-02T20:07:11.234" v="188" actId="20577"/>
          <ac:spMkLst>
            <pc:docMk/>
            <pc:sldMk cId="4080699903" sldId="264"/>
            <ac:spMk id="2" creationId="{F0533E3C-61FE-0671-A3A5-2BDA0DE8FF93}"/>
          </ac:spMkLst>
        </pc:spChg>
        <pc:spChg chg="mod">
          <ac:chgData name="Erin Slack" userId="12551953-8e70-4b11-b197-45419e4eddee" providerId="ADAL" clId="{B15F8353-3317-445B-B995-B527D5849576}" dt="2023-05-09T20:22:20.702" v="5730" actId="20577"/>
          <ac:spMkLst>
            <pc:docMk/>
            <pc:sldMk cId="4080699903" sldId="264"/>
            <ac:spMk id="5" creationId="{4E1F815B-5DDE-E0CE-AAFA-923FC8B66B63}"/>
          </ac:spMkLst>
        </pc:spChg>
      </pc:sldChg>
      <pc:sldChg chg="modSp mod">
        <pc:chgData name="Erin Slack" userId="12551953-8e70-4b11-b197-45419e4eddee" providerId="ADAL" clId="{B15F8353-3317-445B-B995-B527D5849576}" dt="2023-05-09T15:16:49.451" v="5039" actId="20577"/>
        <pc:sldMkLst>
          <pc:docMk/>
          <pc:sldMk cId="2297489794" sldId="265"/>
        </pc:sldMkLst>
        <pc:spChg chg="mod">
          <ac:chgData name="Erin Slack" userId="12551953-8e70-4b11-b197-45419e4eddee" providerId="ADAL" clId="{B15F8353-3317-445B-B995-B527D5849576}" dt="2023-05-02T20:10:54.094" v="327" actId="20577"/>
          <ac:spMkLst>
            <pc:docMk/>
            <pc:sldMk cId="2297489794" sldId="265"/>
            <ac:spMk id="2" creationId="{F0533E3C-61FE-0671-A3A5-2BDA0DE8FF93}"/>
          </ac:spMkLst>
        </pc:spChg>
        <pc:spChg chg="mod">
          <ac:chgData name="Erin Slack" userId="12551953-8e70-4b11-b197-45419e4eddee" providerId="ADAL" clId="{B15F8353-3317-445B-B995-B527D5849576}" dt="2023-05-09T15:16:49.451" v="5039" actId="20577"/>
          <ac:spMkLst>
            <pc:docMk/>
            <pc:sldMk cId="2297489794" sldId="265"/>
            <ac:spMk id="5" creationId="{4E1F815B-5DDE-E0CE-AAFA-923FC8B66B63}"/>
          </ac:spMkLst>
        </pc:spChg>
      </pc:sldChg>
      <pc:sldChg chg="modSp add del mod setBg">
        <pc:chgData name="Erin Slack" userId="12551953-8e70-4b11-b197-45419e4eddee" providerId="ADAL" clId="{B15F8353-3317-445B-B995-B527D5849576}" dt="2023-05-02T20:12:06.919" v="403" actId="47"/>
        <pc:sldMkLst>
          <pc:docMk/>
          <pc:sldMk cId="865310404" sldId="266"/>
        </pc:sldMkLst>
        <pc:spChg chg="mod">
          <ac:chgData name="Erin Slack" userId="12551953-8e70-4b11-b197-45419e4eddee" providerId="ADAL" clId="{B15F8353-3317-445B-B995-B527D5849576}" dt="2023-05-02T20:11:26.200" v="397" actId="20577"/>
          <ac:spMkLst>
            <pc:docMk/>
            <pc:sldMk cId="865310404" sldId="266"/>
            <ac:spMk id="2" creationId="{F0533E3C-61FE-0671-A3A5-2BDA0DE8FF93}"/>
          </ac:spMkLst>
        </pc:spChg>
      </pc:sldChg>
      <pc:sldChg chg="add del">
        <pc:chgData name="Erin Slack" userId="12551953-8e70-4b11-b197-45419e4eddee" providerId="ADAL" clId="{B15F8353-3317-445B-B995-B527D5849576}" dt="2023-05-02T20:12:07.568" v="404" actId="47"/>
        <pc:sldMkLst>
          <pc:docMk/>
          <pc:sldMk cId="2521044011" sldId="267"/>
        </pc:sldMkLst>
      </pc:sldChg>
      <pc:sldChg chg="add del">
        <pc:chgData name="Erin Slack" userId="12551953-8e70-4b11-b197-45419e4eddee" providerId="ADAL" clId="{B15F8353-3317-445B-B995-B527D5849576}" dt="2023-05-02T20:11:58.571" v="402" actId="47"/>
        <pc:sldMkLst>
          <pc:docMk/>
          <pc:sldMk cId="1915690786" sldId="268"/>
        </pc:sldMkLst>
      </pc:sldChg>
      <pc:sldChg chg="del">
        <pc:chgData name="Erin Slack" userId="12551953-8e70-4b11-b197-45419e4eddee" providerId="ADAL" clId="{B15F8353-3317-445B-B995-B527D5849576}" dt="2023-05-02T20:11:58.099" v="401" actId="47"/>
        <pc:sldMkLst>
          <pc:docMk/>
          <pc:sldMk cId="335081194" sldId="269"/>
        </pc:sldMkLst>
      </pc:sldChg>
      <pc:sldChg chg="modSp mod">
        <pc:chgData name="Erin Slack" userId="12551953-8e70-4b11-b197-45419e4eddee" providerId="ADAL" clId="{B15F8353-3317-445B-B995-B527D5849576}" dt="2023-05-09T20:26:05.351" v="5847" actId="1076"/>
        <pc:sldMkLst>
          <pc:docMk/>
          <pc:sldMk cId="1684077731" sldId="270"/>
        </pc:sldMkLst>
        <pc:spChg chg="mod">
          <ac:chgData name="Erin Slack" userId="12551953-8e70-4b11-b197-45419e4eddee" providerId="ADAL" clId="{B15F8353-3317-445B-B995-B527D5849576}" dt="2023-05-02T20:11:55.006" v="400"/>
          <ac:spMkLst>
            <pc:docMk/>
            <pc:sldMk cId="1684077731" sldId="270"/>
            <ac:spMk id="2" creationId="{F0533E3C-61FE-0671-A3A5-2BDA0DE8FF93}"/>
          </ac:spMkLst>
        </pc:spChg>
        <pc:spChg chg="mod">
          <ac:chgData name="Erin Slack" userId="12551953-8e70-4b11-b197-45419e4eddee" providerId="ADAL" clId="{B15F8353-3317-445B-B995-B527D5849576}" dt="2023-05-09T20:26:05.351" v="5847" actId="1076"/>
          <ac:spMkLst>
            <pc:docMk/>
            <pc:sldMk cId="1684077731" sldId="270"/>
            <ac:spMk id="5" creationId="{4E1F815B-5DDE-E0CE-AAFA-923FC8B66B63}"/>
          </ac:spMkLst>
        </pc:spChg>
      </pc:sldChg>
      <pc:sldChg chg="modSp add del mod setBg">
        <pc:chgData name="Erin Slack" userId="12551953-8e70-4b11-b197-45419e4eddee" providerId="ADAL" clId="{B15F8353-3317-445B-B995-B527D5849576}" dt="2023-05-02T20:13:07.993" v="507" actId="47"/>
        <pc:sldMkLst>
          <pc:docMk/>
          <pc:sldMk cId="4186955625" sldId="271"/>
        </pc:sldMkLst>
        <pc:spChg chg="mod">
          <ac:chgData name="Erin Slack" userId="12551953-8e70-4b11-b197-45419e4eddee" providerId="ADAL" clId="{B15F8353-3317-445B-B995-B527D5849576}" dt="2023-05-02T20:12:50.335" v="504" actId="20577"/>
          <ac:spMkLst>
            <pc:docMk/>
            <pc:sldMk cId="4186955625" sldId="271"/>
            <ac:spMk id="2" creationId="{F0533E3C-61FE-0671-A3A5-2BDA0DE8FF93}"/>
          </ac:spMkLst>
        </pc:spChg>
      </pc:sldChg>
      <pc:sldChg chg="modSp mod">
        <pc:chgData name="Erin Slack" userId="12551953-8e70-4b11-b197-45419e4eddee" providerId="ADAL" clId="{B15F8353-3317-445B-B995-B527D5849576}" dt="2023-05-08T20:52:51.461" v="4286" actId="20577"/>
        <pc:sldMkLst>
          <pc:docMk/>
          <pc:sldMk cId="1305280361" sldId="272"/>
        </pc:sldMkLst>
        <pc:spChg chg="mod">
          <ac:chgData name="Erin Slack" userId="12551953-8e70-4b11-b197-45419e4eddee" providerId="ADAL" clId="{B15F8353-3317-445B-B995-B527D5849576}" dt="2023-05-02T20:46:22.564" v="1916" actId="20577"/>
          <ac:spMkLst>
            <pc:docMk/>
            <pc:sldMk cId="1305280361" sldId="272"/>
            <ac:spMk id="2" creationId="{F0533E3C-61FE-0671-A3A5-2BDA0DE8FF93}"/>
          </ac:spMkLst>
        </pc:spChg>
        <pc:spChg chg="mod">
          <ac:chgData name="Erin Slack" userId="12551953-8e70-4b11-b197-45419e4eddee" providerId="ADAL" clId="{B15F8353-3317-445B-B995-B527D5849576}" dt="2023-05-08T20:52:51.461" v="4286" actId="20577"/>
          <ac:spMkLst>
            <pc:docMk/>
            <pc:sldMk cId="1305280361" sldId="272"/>
            <ac:spMk id="5" creationId="{4E1F815B-5DDE-E0CE-AAFA-923FC8B66B63}"/>
          </ac:spMkLst>
        </pc:spChg>
      </pc:sldChg>
      <pc:sldChg chg="modSp mod">
        <pc:chgData name="Erin Slack" userId="12551953-8e70-4b11-b197-45419e4eddee" providerId="ADAL" clId="{B15F8353-3317-445B-B995-B527D5849576}" dt="2023-05-09T20:29:59.059" v="5925" actId="20577"/>
        <pc:sldMkLst>
          <pc:docMk/>
          <pc:sldMk cId="1691924748" sldId="273"/>
        </pc:sldMkLst>
        <pc:spChg chg="mod">
          <ac:chgData name="Erin Slack" userId="12551953-8e70-4b11-b197-45419e4eddee" providerId="ADAL" clId="{B15F8353-3317-445B-B995-B527D5849576}" dt="2023-05-02T20:13:34.695" v="515" actId="20577"/>
          <ac:spMkLst>
            <pc:docMk/>
            <pc:sldMk cId="1691924748" sldId="273"/>
            <ac:spMk id="2" creationId="{F0533E3C-61FE-0671-A3A5-2BDA0DE8FF93}"/>
          </ac:spMkLst>
        </pc:spChg>
        <pc:spChg chg="mod">
          <ac:chgData name="Erin Slack" userId="12551953-8e70-4b11-b197-45419e4eddee" providerId="ADAL" clId="{B15F8353-3317-445B-B995-B527D5849576}" dt="2023-05-09T20:29:59.059" v="5925" actId="20577"/>
          <ac:spMkLst>
            <pc:docMk/>
            <pc:sldMk cId="1691924748" sldId="273"/>
            <ac:spMk id="5" creationId="{4E1F815B-5DDE-E0CE-AAFA-923FC8B66B63}"/>
          </ac:spMkLst>
        </pc:spChg>
      </pc:sldChg>
      <pc:sldChg chg="add del setBg">
        <pc:chgData name="Erin Slack" userId="12551953-8e70-4b11-b197-45419e4eddee" providerId="ADAL" clId="{B15F8353-3317-445B-B995-B527D5849576}" dt="2023-05-02T20:13:40.507" v="517" actId="47"/>
        <pc:sldMkLst>
          <pc:docMk/>
          <pc:sldMk cId="1497901197" sldId="274"/>
        </pc:sldMkLst>
      </pc:sldChg>
      <pc:sldChg chg="modSp mod">
        <pc:chgData name="Erin Slack" userId="12551953-8e70-4b11-b197-45419e4eddee" providerId="ADAL" clId="{B15F8353-3317-445B-B995-B527D5849576}" dt="2023-05-09T15:17:20.524" v="5045" actId="20577"/>
        <pc:sldMkLst>
          <pc:docMk/>
          <pc:sldMk cId="3092608437" sldId="274"/>
        </pc:sldMkLst>
        <pc:spChg chg="mod">
          <ac:chgData name="Erin Slack" userId="12551953-8e70-4b11-b197-45419e4eddee" providerId="ADAL" clId="{B15F8353-3317-445B-B995-B527D5849576}" dt="2023-05-02T20:14:50.722" v="525" actId="20577"/>
          <ac:spMkLst>
            <pc:docMk/>
            <pc:sldMk cId="3092608437" sldId="274"/>
            <ac:spMk id="2" creationId="{F0533E3C-61FE-0671-A3A5-2BDA0DE8FF93}"/>
          </ac:spMkLst>
        </pc:spChg>
        <pc:spChg chg="mod">
          <ac:chgData name="Erin Slack" userId="12551953-8e70-4b11-b197-45419e4eddee" providerId="ADAL" clId="{B15F8353-3317-445B-B995-B527D5849576}" dt="2023-05-09T15:17:20.524" v="5045" actId="20577"/>
          <ac:spMkLst>
            <pc:docMk/>
            <pc:sldMk cId="3092608437" sldId="274"/>
            <ac:spMk id="5" creationId="{4E1F815B-5DDE-E0CE-AAFA-923FC8B66B63}"/>
          </ac:spMkLst>
        </pc:spChg>
      </pc:sldChg>
      <pc:sldChg chg="modSp mod modNotesTx">
        <pc:chgData name="Erin Slack" userId="12551953-8e70-4b11-b197-45419e4eddee" providerId="ADAL" clId="{B15F8353-3317-445B-B995-B527D5849576}" dt="2023-05-09T21:15:17.041" v="5933" actId="20577"/>
        <pc:sldMkLst>
          <pc:docMk/>
          <pc:sldMk cId="4180759551" sldId="275"/>
        </pc:sldMkLst>
        <pc:spChg chg="mod">
          <ac:chgData name="Erin Slack" userId="12551953-8e70-4b11-b197-45419e4eddee" providerId="ADAL" clId="{B15F8353-3317-445B-B995-B527D5849576}" dt="2023-05-02T20:15:54.297" v="542" actId="20577"/>
          <ac:spMkLst>
            <pc:docMk/>
            <pc:sldMk cId="4180759551" sldId="275"/>
            <ac:spMk id="2" creationId="{F0533E3C-61FE-0671-A3A5-2BDA0DE8FF93}"/>
          </ac:spMkLst>
        </pc:spChg>
        <pc:spChg chg="mod">
          <ac:chgData name="Erin Slack" userId="12551953-8e70-4b11-b197-45419e4eddee" providerId="ADAL" clId="{B15F8353-3317-445B-B995-B527D5849576}" dt="2023-05-09T21:15:17.041" v="5933" actId="20577"/>
          <ac:spMkLst>
            <pc:docMk/>
            <pc:sldMk cId="4180759551" sldId="275"/>
            <ac:spMk id="5" creationId="{4E1F815B-5DDE-E0CE-AAFA-923FC8B66B63}"/>
          </ac:spMkLst>
        </pc:spChg>
      </pc:sldChg>
      <pc:sldChg chg="modSp mod">
        <pc:chgData name="Erin Slack" userId="12551953-8e70-4b11-b197-45419e4eddee" providerId="ADAL" clId="{B15F8353-3317-445B-B995-B527D5849576}" dt="2023-05-09T21:15:29.166" v="5934"/>
        <pc:sldMkLst>
          <pc:docMk/>
          <pc:sldMk cId="1176677385" sldId="276"/>
        </pc:sldMkLst>
        <pc:spChg chg="mod">
          <ac:chgData name="Erin Slack" userId="12551953-8e70-4b11-b197-45419e4eddee" providerId="ADAL" clId="{B15F8353-3317-445B-B995-B527D5849576}" dt="2023-05-02T20:17:06.806" v="552" actId="33524"/>
          <ac:spMkLst>
            <pc:docMk/>
            <pc:sldMk cId="1176677385" sldId="276"/>
            <ac:spMk id="2" creationId="{F0533E3C-61FE-0671-A3A5-2BDA0DE8FF93}"/>
          </ac:spMkLst>
        </pc:spChg>
        <pc:spChg chg="mod">
          <ac:chgData name="Erin Slack" userId="12551953-8e70-4b11-b197-45419e4eddee" providerId="ADAL" clId="{B15F8353-3317-445B-B995-B527D5849576}" dt="2023-05-09T21:15:29.166" v="5934"/>
          <ac:spMkLst>
            <pc:docMk/>
            <pc:sldMk cId="1176677385" sldId="276"/>
            <ac:spMk id="5" creationId="{4E1F815B-5DDE-E0CE-AAFA-923FC8B66B63}"/>
          </ac:spMkLst>
        </pc:spChg>
      </pc:sldChg>
      <pc:sldChg chg="add del setBg">
        <pc:chgData name="Erin Slack" userId="12551953-8e70-4b11-b197-45419e4eddee" providerId="ADAL" clId="{B15F8353-3317-445B-B995-B527D5849576}" dt="2023-05-02T20:16:37.689" v="544" actId="47"/>
        <pc:sldMkLst>
          <pc:docMk/>
          <pc:sldMk cId="4066040735" sldId="276"/>
        </pc:sldMkLst>
      </pc:sldChg>
      <pc:sldChg chg="addSp delSp modSp mod">
        <pc:chgData name="Erin Slack" userId="12551953-8e70-4b11-b197-45419e4eddee" providerId="ADAL" clId="{B15F8353-3317-445B-B995-B527D5849576}" dt="2023-05-09T15:19:12.797" v="5053" actId="20577"/>
        <pc:sldMkLst>
          <pc:docMk/>
          <pc:sldMk cId="679733442" sldId="277"/>
        </pc:sldMkLst>
        <pc:spChg chg="mod">
          <ac:chgData name="Erin Slack" userId="12551953-8e70-4b11-b197-45419e4eddee" providerId="ADAL" clId="{B15F8353-3317-445B-B995-B527D5849576}" dt="2023-05-02T20:17:52.076" v="559" actId="20577"/>
          <ac:spMkLst>
            <pc:docMk/>
            <pc:sldMk cId="679733442" sldId="277"/>
            <ac:spMk id="2" creationId="{F0533E3C-61FE-0671-A3A5-2BDA0DE8FF93}"/>
          </ac:spMkLst>
        </pc:spChg>
        <pc:spChg chg="mod">
          <ac:chgData name="Erin Slack" userId="12551953-8e70-4b11-b197-45419e4eddee" providerId="ADAL" clId="{B15F8353-3317-445B-B995-B527D5849576}" dt="2023-05-09T15:19:12.797" v="5053" actId="20577"/>
          <ac:spMkLst>
            <pc:docMk/>
            <pc:sldMk cId="679733442" sldId="277"/>
            <ac:spMk id="5" creationId="{4E1F815B-5DDE-E0CE-AAFA-923FC8B66B63}"/>
          </ac:spMkLst>
        </pc:spChg>
        <pc:graphicFrameChg chg="add del mod">
          <ac:chgData name="Erin Slack" userId="12551953-8e70-4b11-b197-45419e4eddee" providerId="ADAL" clId="{B15F8353-3317-445B-B995-B527D5849576}" dt="2023-05-08T21:05:09.519" v="4789" actId="478"/>
          <ac:graphicFrameMkLst>
            <pc:docMk/>
            <pc:sldMk cId="679733442" sldId="277"/>
            <ac:graphicFrameMk id="3" creationId="{223AA766-13DD-7E5F-197B-550D59875102}"/>
          </ac:graphicFrameMkLst>
        </pc:graphicFrameChg>
        <pc:graphicFrameChg chg="add del mod">
          <ac:chgData name="Erin Slack" userId="12551953-8e70-4b11-b197-45419e4eddee" providerId="ADAL" clId="{B15F8353-3317-445B-B995-B527D5849576}" dt="2023-05-02T21:07:06.566" v="3045" actId="478"/>
          <ac:graphicFrameMkLst>
            <pc:docMk/>
            <pc:sldMk cId="679733442" sldId="277"/>
            <ac:graphicFrameMk id="3" creationId="{647556FE-4B51-18BD-74CC-CFBFF7B6BD2E}"/>
          </ac:graphicFrameMkLst>
        </pc:graphicFrameChg>
        <pc:graphicFrameChg chg="add mod">
          <ac:chgData name="Erin Slack" userId="12551953-8e70-4b11-b197-45419e4eddee" providerId="ADAL" clId="{B15F8353-3317-445B-B995-B527D5849576}" dt="2023-05-08T21:07:11.992" v="4795" actId="1076"/>
          <ac:graphicFrameMkLst>
            <pc:docMk/>
            <pc:sldMk cId="679733442" sldId="277"/>
            <ac:graphicFrameMk id="4" creationId="{35CDBB14-9772-F435-7ECB-CDF8974FE9C9}"/>
          </ac:graphicFrameMkLst>
        </pc:graphicFrameChg>
      </pc:sldChg>
      <pc:sldChg chg="add del setBg">
        <pc:chgData name="Erin Slack" userId="12551953-8e70-4b11-b197-45419e4eddee" providerId="ADAL" clId="{B15F8353-3317-445B-B995-B527D5849576}" dt="2023-05-02T20:19:29.439" v="562" actId="47"/>
        <pc:sldMkLst>
          <pc:docMk/>
          <pc:sldMk cId="1419457364" sldId="278"/>
        </pc:sldMkLst>
      </pc:sldChg>
      <pc:sldChg chg="delSp del mod">
        <pc:chgData name="Erin Slack" userId="12551953-8e70-4b11-b197-45419e4eddee" providerId="ADAL" clId="{B15F8353-3317-445B-B995-B527D5849576}" dt="2023-05-02T20:23:10.222" v="580" actId="47"/>
        <pc:sldMkLst>
          <pc:docMk/>
          <pc:sldMk cId="1262083605" sldId="279"/>
        </pc:sldMkLst>
        <pc:picChg chg="del">
          <ac:chgData name="Erin Slack" userId="12551953-8e70-4b11-b197-45419e4eddee" providerId="ADAL" clId="{B15F8353-3317-445B-B995-B527D5849576}" dt="2023-05-02T20:19:21.564" v="561" actId="478"/>
          <ac:picMkLst>
            <pc:docMk/>
            <pc:sldMk cId="1262083605" sldId="279"/>
            <ac:picMk id="3" creationId="{3240A45C-BD76-3F53-3F28-8E250AF5D3C8}"/>
          </ac:picMkLst>
        </pc:picChg>
      </pc:sldChg>
      <pc:sldChg chg="modSp mod">
        <pc:chgData name="Erin Slack" userId="12551953-8e70-4b11-b197-45419e4eddee" providerId="ADAL" clId="{B15F8353-3317-445B-B995-B527D5849576}" dt="2023-05-09T15:19:27.354" v="5059" actId="20577"/>
        <pc:sldMkLst>
          <pc:docMk/>
          <pc:sldMk cId="3660958568" sldId="280"/>
        </pc:sldMkLst>
        <pc:spChg chg="mod">
          <ac:chgData name="Erin Slack" userId="12551953-8e70-4b11-b197-45419e4eddee" providerId="ADAL" clId="{B15F8353-3317-445B-B995-B527D5849576}" dt="2023-05-02T20:19:52.795" v="569" actId="20577"/>
          <ac:spMkLst>
            <pc:docMk/>
            <pc:sldMk cId="3660958568" sldId="280"/>
            <ac:spMk id="2" creationId="{F0533E3C-61FE-0671-A3A5-2BDA0DE8FF93}"/>
          </ac:spMkLst>
        </pc:spChg>
        <pc:spChg chg="mod">
          <ac:chgData name="Erin Slack" userId="12551953-8e70-4b11-b197-45419e4eddee" providerId="ADAL" clId="{B15F8353-3317-445B-B995-B527D5849576}" dt="2023-05-09T15:19:27.354" v="5059" actId="20577"/>
          <ac:spMkLst>
            <pc:docMk/>
            <pc:sldMk cId="3660958568" sldId="280"/>
            <ac:spMk id="5" creationId="{4E1F815B-5DDE-E0CE-AAFA-923FC8B66B63}"/>
          </ac:spMkLst>
        </pc:spChg>
      </pc:sldChg>
      <pc:sldChg chg="add del setBg">
        <pc:chgData name="Erin Slack" userId="12551953-8e70-4b11-b197-45419e4eddee" providerId="ADAL" clId="{B15F8353-3317-445B-B995-B527D5849576}" dt="2023-05-02T20:20:11.248" v="571"/>
        <pc:sldMkLst>
          <pc:docMk/>
          <pc:sldMk cId="2124170318" sldId="281"/>
        </pc:sldMkLst>
      </pc:sldChg>
      <pc:sldChg chg="modSp mod">
        <pc:chgData name="Erin Slack" userId="12551953-8e70-4b11-b197-45419e4eddee" providerId="ADAL" clId="{B15F8353-3317-445B-B995-B527D5849576}" dt="2023-05-09T21:15:50.726" v="5937" actId="20577"/>
        <pc:sldMkLst>
          <pc:docMk/>
          <pc:sldMk cId="3487723289" sldId="281"/>
        </pc:sldMkLst>
        <pc:spChg chg="mod">
          <ac:chgData name="Erin Slack" userId="12551953-8e70-4b11-b197-45419e4eddee" providerId="ADAL" clId="{B15F8353-3317-445B-B995-B527D5849576}" dt="2023-05-02T20:20:31.141" v="579" actId="20577"/>
          <ac:spMkLst>
            <pc:docMk/>
            <pc:sldMk cId="3487723289" sldId="281"/>
            <ac:spMk id="2" creationId="{F0533E3C-61FE-0671-A3A5-2BDA0DE8FF93}"/>
          </ac:spMkLst>
        </pc:spChg>
        <pc:spChg chg="mod">
          <ac:chgData name="Erin Slack" userId="12551953-8e70-4b11-b197-45419e4eddee" providerId="ADAL" clId="{B15F8353-3317-445B-B995-B527D5849576}" dt="2023-05-09T21:15:50.726" v="5937" actId="20577"/>
          <ac:spMkLst>
            <pc:docMk/>
            <pc:sldMk cId="3487723289" sldId="281"/>
            <ac:spMk id="5" creationId="{4E1F815B-5DDE-E0CE-AAFA-923FC8B66B63}"/>
          </ac:spMkLst>
        </pc:spChg>
      </pc:sldChg>
      <pc:sldChg chg="modSp add mod setBg">
        <pc:chgData name="Erin Slack" userId="12551953-8e70-4b11-b197-45419e4eddee" providerId="ADAL" clId="{B15F8353-3317-445B-B995-B527D5849576}" dt="2023-05-09T20:22:53.307" v="5825" actId="20577"/>
        <pc:sldMkLst>
          <pc:docMk/>
          <pc:sldMk cId="2306084566" sldId="282"/>
        </pc:sldMkLst>
        <pc:spChg chg="mod">
          <ac:chgData name="Erin Slack" userId="12551953-8e70-4b11-b197-45419e4eddee" providerId="ADAL" clId="{B15F8353-3317-445B-B995-B527D5849576}" dt="2023-05-09T20:22:53.307" v="5825" actId="20577"/>
          <ac:spMkLst>
            <pc:docMk/>
            <pc:sldMk cId="2306084566" sldId="282"/>
            <ac:spMk id="5" creationId="{4E1F815B-5DDE-E0CE-AAFA-923FC8B66B63}"/>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60090FF-286B-4BBC-A328-8A148A9806EC}" type="datetimeFigureOut">
              <a:rPr lang="en-US" smtClean="0"/>
              <a:t>5/9/2023</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522E8ED-A60C-4477-9445-FE104757C76E}" type="slidenum">
              <a:rPr lang="en-US" smtClean="0"/>
              <a:t>‹#›</a:t>
            </a:fld>
            <a:endParaRPr lang="en-US" dirty="0"/>
          </a:p>
        </p:txBody>
      </p:sp>
    </p:spTree>
    <p:extLst>
      <p:ext uri="{BB962C8B-B14F-4D97-AF65-F5344CB8AC3E}">
        <p14:creationId xmlns:p14="http://schemas.microsoft.com/office/powerpoint/2010/main" val="9357078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What do they do how do they help?</a:t>
            </a:r>
          </a:p>
          <a:p>
            <a:r>
              <a:rPr lang="en-US" b="1" dirty="0">
                <a:latin typeface="Arial" panose="020B0604020202020204" pitchFamily="34" charset="0"/>
                <a:cs typeface="Arial" panose="020B0604020202020204" pitchFamily="34" charset="0"/>
              </a:rPr>
              <a:t>Would a patient who has no CG and no ability to care for themselves be an appropriate referral?</a:t>
            </a:r>
          </a:p>
          <a:p>
            <a:endParaRPr lang="en-US" dirty="0"/>
          </a:p>
        </p:txBody>
      </p:sp>
      <p:sp>
        <p:nvSpPr>
          <p:cNvPr id="4" name="Slide Number Placeholder 3"/>
          <p:cNvSpPr>
            <a:spLocks noGrp="1"/>
          </p:cNvSpPr>
          <p:nvPr>
            <p:ph type="sldNum" sz="quarter" idx="5"/>
          </p:nvPr>
        </p:nvSpPr>
        <p:spPr/>
        <p:txBody>
          <a:bodyPr/>
          <a:lstStyle/>
          <a:p>
            <a:fld id="{A522E8ED-A60C-4477-9445-FE104757C76E}" type="slidenum">
              <a:rPr lang="en-US" smtClean="0"/>
              <a:t>7</a:t>
            </a:fld>
            <a:endParaRPr lang="en-US" dirty="0"/>
          </a:p>
        </p:txBody>
      </p:sp>
    </p:spTree>
    <p:extLst>
      <p:ext uri="{BB962C8B-B14F-4D97-AF65-F5344CB8AC3E}">
        <p14:creationId xmlns:p14="http://schemas.microsoft.com/office/powerpoint/2010/main" val="29832884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hospital cannot make an inpatient request </a:t>
            </a:r>
          </a:p>
        </p:txBody>
      </p:sp>
      <p:sp>
        <p:nvSpPr>
          <p:cNvPr id="4" name="Slide Number Placeholder 3"/>
          <p:cNvSpPr>
            <a:spLocks noGrp="1"/>
          </p:cNvSpPr>
          <p:nvPr>
            <p:ph type="sldNum" sz="quarter" idx="5"/>
          </p:nvPr>
        </p:nvSpPr>
        <p:spPr/>
        <p:txBody>
          <a:bodyPr/>
          <a:lstStyle/>
          <a:p>
            <a:fld id="{A522E8ED-A60C-4477-9445-FE104757C76E}" type="slidenum">
              <a:rPr lang="en-US" smtClean="0"/>
              <a:t>12</a:t>
            </a:fld>
            <a:endParaRPr lang="en-US" dirty="0"/>
          </a:p>
        </p:txBody>
      </p:sp>
    </p:spTree>
    <p:extLst>
      <p:ext uri="{BB962C8B-B14F-4D97-AF65-F5344CB8AC3E}">
        <p14:creationId xmlns:p14="http://schemas.microsoft.com/office/powerpoint/2010/main" val="16497879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hospital cannot make an inpatient request </a:t>
            </a:r>
          </a:p>
        </p:txBody>
      </p:sp>
      <p:sp>
        <p:nvSpPr>
          <p:cNvPr id="4" name="Slide Number Placeholder 3"/>
          <p:cNvSpPr>
            <a:spLocks noGrp="1"/>
          </p:cNvSpPr>
          <p:nvPr>
            <p:ph type="sldNum" sz="quarter" idx="5"/>
          </p:nvPr>
        </p:nvSpPr>
        <p:spPr/>
        <p:txBody>
          <a:bodyPr/>
          <a:lstStyle/>
          <a:p>
            <a:fld id="{A522E8ED-A60C-4477-9445-FE104757C76E}" type="slidenum">
              <a:rPr lang="en-US" smtClean="0"/>
              <a:t>13</a:t>
            </a:fld>
            <a:endParaRPr lang="en-US" dirty="0"/>
          </a:p>
        </p:txBody>
      </p:sp>
    </p:spTree>
    <p:extLst>
      <p:ext uri="{BB962C8B-B14F-4D97-AF65-F5344CB8AC3E}">
        <p14:creationId xmlns:p14="http://schemas.microsoft.com/office/powerpoint/2010/main" val="26192244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F3BFE597-6909-C44C-814F-6DAB0F3EB2F9}" type="datetimeFigureOut">
              <a:rPr lang="en-US" smtClean="0"/>
              <a:t>5/9/2023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5EC8FD6-2D9E-4742-B896-3FFCEF039468}" type="slidenum">
              <a:rPr lang="en-US" smtClean="0"/>
              <a:t>‹#›</a:t>
            </a:fld>
            <a:endParaRPr lang="en-US" dirty="0"/>
          </a:p>
        </p:txBody>
      </p:sp>
    </p:spTree>
    <p:extLst>
      <p:ext uri="{BB962C8B-B14F-4D97-AF65-F5344CB8AC3E}">
        <p14:creationId xmlns:p14="http://schemas.microsoft.com/office/powerpoint/2010/main" val="14467425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3BFE597-6909-C44C-814F-6DAB0F3EB2F9}" type="datetimeFigureOut">
              <a:rPr lang="en-US" smtClean="0"/>
              <a:t>5/9/2023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5EC8FD6-2D9E-4742-B896-3FFCEF039468}" type="slidenum">
              <a:rPr lang="en-US" smtClean="0"/>
              <a:t>‹#›</a:t>
            </a:fld>
            <a:endParaRPr lang="en-US" dirty="0"/>
          </a:p>
        </p:txBody>
      </p:sp>
    </p:spTree>
    <p:extLst>
      <p:ext uri="{BB962C8B-B14F-4D97-AF65-F5344CB8AC3E}">
        <p14:creationId xmlns:p14="http://schemas.microsoft.com/office/powerpoint/2010/main" val="40058043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F3BFE597-6909-C44C-814F-6DAB0F3EB2F9}" type="datetimeFigureOut">
              <a:rPr lang="en-US" smtClean="0"/>
              <a:t>5/9/2023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5EC8FD6-2D9E-4742-B896-3FFCEF039468}" type="slidenum">
              <a:rPr lang="en-US" smtClean="0"/>
              <a:t>‹#›</a:t>
            </a:fld>
            <a:endParaRPr lang="en-US" dirty="0"/>
          </a:p>
        </p:txBody>
      </p:sp>
    </p:spTree>
    <p:extLst>
      <p:ext uri="{BB962C8B-B14F-4D97-AF65-F5344CB8AC3E}">
        <p14:creationId xmlns:p14="http://schemas.microsoft.com/office/powerpoint/2010/main" val="14632652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3BFE597-6909-C44C-814F-6DAB0F3EB2F9}" type="datetimeFigureOut">
              <a:rPr lang="en-US" smtClean="0"/>
              <a:t>5/9/2023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5EC8FD6-2D9E-4742-B896-3FFCEF039468}" type="slidenum">
              <a:rPr lang="en-US" smtClean="0"/>
              <a:t>‹#›</a:t>
            </a:fld>
            <a:endParaRPr lang="en-US" dirty="0"/>
          </a:p>
        </p:txBody>
      </p:sp>
    </p:spTree>
    <p:extLst>
      <p:ext uri="{BB962C8B-B14F-4D97-AF65-F5344CB8AC3E}">
        <p14:creationId xmlns:p14="http://schemas.microsoft.com/office/powerpoint/2010/main" val="38063623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3BFE597-6909-C44C-814F-6DAB0F3EB2F9}" type="datetimeFigureOut">
              <a:rPr lang="en-US" smtClean="0"/>
              <a:t>5/9/2023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5EC8FD6-2D9E-4742-B896-3FFCEF039468}" type="slidenum">
              <a:rPr lang="en-US" smtClean="0"/>
              <a:t>‹#›</a:t>
            </a:fld>
            <a:endParaRPr lang="en-US" dirty="0"/>
          </a:p>
        </p:txBody>
      </p:sp>
    </p:spTree>
    <p:extLst>
      <p:ext uri="{BB962C8B-B14F-4D97-AF65-F5344CB8AC3E}">
        <p14:creationId xmlns:p14="http://schemas.microsoft.com/office/powerpoint/2010/main" val="7384820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3BFE597-6909-C44C-814F-6DAB0F3EB2F9}" type="datetimeFigureOut">
              <a:rPr lang="en-US" smtClean="0"/>
              <a:t>5/9/2023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5EC8FD6-2D9E-4742-B896-3FFCEF039468}" type="slidenum">
              <a:rPr lang="en-US" smtClean="0"/>
              <a:t>‹#›</a:t>
            </a:fld>
            <a:endParaRPr lang="en-US" dirty="0"/>
          </a:p>
        </p:txBody>
      </p:sp>
    </p:spTree>
    <p:extLst>
      <p:ext uri="{BB962C8B-B14F-4D97-AF65-F5344CB8AC3E}">
        <p14:creationId xmlns:p14="http://schemas.microsoft.com/office/powerpoint/2010/main" val="2943584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3BFE597-6909-C44C-814F-6DAB0F3EB2F9}" type="datetimeFigureOut">
              <a:rPr lang="en-US" smtClean="0"/>
              <a:t>5/9/2023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5EC8FD6-2D9E-4742-B896-3FFCEF039468}" type="slidenum">
              <a:rPr lang="en-US" smtClean="0"/>
              <a:t>‹#›</a:t>
            </a:fld>
            <a:endParaRPr lang="en-US" dirty="0"/>
          </a:p>
        </p:txBody>
      </p:sp>
    </p:spTree>
    <p:extLst>
      <p:ext uri="{BB962C8B-B14F-4D97-AF65-F5344CB8AC3E}">
        <p14:creationId xmlns:p14="http://schemas.microsoft.com/office/powerpoint/2010/main" val="42507531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F3BFE597-6909-C44C-814F-6DAB0F3EB2F9}" type="datetimeFigureOut">
              <a:rPr lang="en-US" smtClean="0"/>
              <a:t>5/9/2023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5EC8FD6-2D9E-4742-B896-3FFCEF039468}" type="slidenum">
              <a:rPr lang="en-US" smtClean="0"/>
              <a:t>‹#›</a:t>
            </a:fld>
            <a:endParaRPr lang="en-US" dirty="0"/>
          </a:p>
        </p:txBody>
      </p:sp>
    </p:spTree>
    <p:extLst>
      <p:ext uri="{BB962C8B-B14F-4D97-AF65-F5344CB8AC3E}">
        <p14:creationId xmlns:p14="http://schemas.microsoft.com/office/powerpoint/2010/main" val="17807685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F3BFE597-6909-C44C-814F-6DAB0F3EB2F9}" type="datetimeFigureOut">
              <a:rPr lang="en-US" smtClean="0"/>
              <a:t>5/9/2023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5EC8FD6-2D9E-4742-B896-3FFCEF039468}" type="slidenum">
              <a:rPr lang="en-US" smtClean="0"/>
              <a:t>‹#›</a:t>
            </a:fld>
            <a:endParaRPr lang="en-US" dirty="0"/>
          </a:p>
        </p:txBody>
      </p:sp>
    </p:spTree>
    <p:extLst>
      <p:ext uri="{BB962C8B-B14F-4D97-AF65-F5344CB8AC3E}">
        <p14:creationId xmlns:p14="http://schemas.microsoft.com/office/powerpoint/2010/main" val="876726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3BFE597-6909-C44C-814F-6DAB0F3EB2F9}" type="datetimeFigureOut">
              <a:rPr lang="en-US" smtClean="0"/>
              <a:t>5/9/2023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5EC8FD6-2D9E-4742-B896-3FFCEF039468}" type="slidenum">
              <a:rPr lang="en-US" smtClean="0"/>
              <a:t>‹#›</a:t>
            </a:fld>
            <a:endParaRPr lang="en-US" dirty="0"/>
          </a:p>
        </p:txBody>
      </p:sp>
    </p:spTree>
    <p:extLst>
      <p:ext uri="{BB962C8B-B14F-4D97-AF65-F5344CB8AC3E}">
        <p14:creationId xmlns:p14="http://schemas.microsoft.com/office/powerpoint/2010/main" val="24622406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3BFE597-6909-C44C-814F-6DAB0F3EB2F9}" type="datetimeFigureOut">
              <a:rPr lang="en-US" smtClean="0"/>
              <a:t>5/9/2023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5EC8FD6-2D9E-4742-B896-3FFCEF039468}" type="slidenum">
              <a:rPr lang="en-US" smtClean="0"/>
              <a:t>‹#›</a:t>
            </a:fld>
            <a:endParaRPr lang="en-US" dirty="0"/>
          </a:p>
        </p:txBody>
      </p:sp>
    </p:spTree>
    <p:extLst>
      <p:ext uri="{BB962C8B-B14F-4D97-AF65-F5344CB8AC3E}">
        <p14:creationId xmlns:p14="http://schemas.microsoft.com/office/powerpoint/2010/main" val="17333413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3BFE597-6909-C44C-814F-6DAB0F3EB2F9}" type="datetimeFigureOut">
              <a:rPr lang="en-US" smtClean="0"/>
              <a:t>5/9/2023</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5EC8FD6-2D9E-4742-B896-3FFCEF039468}" type="slidenum">
              <a:rPr lang="en-US" smtClean="0"/>
              <a:t>‹#›</a:t>
            </a:fld>
            <a:endParaRPr lang="en-US" dirty="0"/>
          </a:p>
        </p:txBody>
      </p:sp>
    </p:spTree>
    <p:extLst>
      <p:ext uri="{BB962C8B-B14F-4D97-AF65-F5344CB8AC3E}">
        <p14:creationId xmlns:p14="http://schemas.microsoft.com/office/powerpoint/2010/main" val="245090429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tel:+18883011228"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tel:+18883011228"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dhcs.ca.gov/services/MH/Pages/PASRR.aspx" TargetMode="External"/><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hyperlink" Target="https://www.goldcoasthealthplan.org/provider-directory/" TargetMode="Externa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hyperlink" Target="https://res.cloudinary.com/dpmykpsih/image/upload/gold-coast-site-258/media/f67a48b241794f20b8b4fb435c2c7b4c/gchp_care_management_form_20200709_v1_fillable.pdf" TargetMode="External"/><Relationship Id="rId4" Type="http://schemas.openxmlformats.org/officeDocument/2006/relationships/hyperlink" Target="mailto:caremanagement@goldchp.org"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mailto:caremanagement@goldchp.org" TargetMode="External"/><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hyperlink" Target="https://res.cloudinary.com/dpmykpsih/image/upload/gold-coast-site-258/media/f67a48b241794f20b8b4fb435c2c7b4c/gchp_care_management_form_20200709_v1_fillable.pdf"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s://www.dhcs.ca.gov/Documents/DHCS-8765-A.pdf" TargetMode="Externa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3.emf"/><Relationship Id="rId5" Type="http://schemas.openxmlformats.org/officeDocument/2006/relationships/oleObject" Target="../embeddings/oleObject1.bin"/><Relationship Id="rId4" Type="http://schemas.openxmlformats.org/officeDocument/2006/relationships/hyperlink" Target="https://www.dhcs.ca.gov/Documents/DHCS-8765-C.pdf"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s://www.vcbh.org/en/" TargetMode="External"/><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hyperlink" Target="https://www.vcbh.org/en/programs-services/substance-use-services"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mailto:caremanagement@goldchp.org" TargetMode="External"/><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hyperlink" Target="https://res.cloudinary.com/dpmykpsih/image/upload/gold-coast-site-258/media/f67a48b241794f20b8b4fb435c2c7b4c/gchp_care_management_form_20200709_v1_fillable.pdf"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p:cNvSpPr txBox="1"/>
          <p:nvPr/>
        </p:nvSpPr>
        <p:spPr>
          <a:xfrm>
            <a:off x="0" y="1589903"/>
            <a:ext cx="10409382" cy="1446550"/>
          </a:xfrm>
          <a:prstGeom prst="rect">
            <a:avLst/>
          </a:prstGeom>
          <a:noFill/>
        </p:spPr>
        <p:txBody>
          <a:bodyPr wrap="square" rtlCol="0">
            <a:spAutoFit/>
          </a:bodyPr>
          <a:lstStyle/>
          <a:p>
            <a:pPr algn="ctr"/>
            <a:r>
              <a:rPr lang="en-US" sz="4400" b="1" dirty="0">
                <a:latin typeface="Arial" panose="020B0604020202020204" pitchFamily="34" charset="0"/>
                <a:cs typeface="Arial" panose="020B0604020202020204" pitchFamily="34" charset="0"/>
              </a:rPr>
              <a:t>Transitional Care Services </a:t>
            </a:r>
          </a:p>
          <a:p>
            <a:pPr algn="ctr"/>
            <a:r>
              <a:rPr lang="en-US" sz="4400" b="1" dirty="0">
                <a:latin typeface="Arial" panose="020B0604020202020204" pitchFamily="34" charset="0"/>
                <a:cs typeface="Arial" panose="020B0604020202020204" pitchFamily="34" charset="0"/>
              </a:rPr>
              <a:t>Focus Group and Q&amp;A</a:t>
            </a:r>
          </a:p>
        </p:txBody>
      </p:sp>
      <p:sp>
        <p:nvSpPr>
          <p:cNvPr id="5" name="TextBox 4"/>
          <p:cNvSpPr txBox="1"/>
          <p:nvPr/>
        </p:nvSpPr>
        <p:spPr>
          <a:xfrm>
            <a:off x="0" y="3484610"/>
            <a:ext cx="10409382" cy="584775"/>
          </a:xfrm>
          <a:prstGeom prst="rect">
            <a:avLst/>
          </a:prstGeom>
          <a:noFill/>
        </p:spPr>
        <p:txBody>
          <a:bodyPr wrap="square" rtlCol="0">
            <a:spAutoFit/>
          </a:bodyPr>
          <a:lstStyle/>
          <a:p>
            <a:pPr algn="ctr"/>
            <a:r>
              <a:rPr lang="en-US" sz="3200" dirty="0">
                <a:latin typeface="Arial" panose="020B0604020202020204" pitchFamily="34" charset="0"/>
                <a:cs typeface="Arial" panose="020B0604020202020204" pitchFamily="34" charset="0"/>
              </a:rPr>
              <a:t>Thursday, May 11, 2023</a:t>
            </a:r>
          </a:p>
        </p:txBody>
      </p:sp>
      <p:sp>
        <p:nvSpPr>
          <p:cNvPr id="6" name="TextBox 5"/>
          <p:cNvSpPr txBox="1"/>
          <p:nvPr/>
        </p:nvSpPr>
        <p:spPr>
          <a:xfrm>
            <a:off x="755780" y="5037264"/>
            <a:ext cx="10409381" cy="830997"/>
          </a:xfrm>
          <a:prstGeom prst="rect">
            <a:avLst/>
          </a:prstGeom>
          <a:noFill/>
        </p:spPr>
        <p:txBody>
          <a:bodyPr wrap="square" lIns="91440" tIns="45720" rIns="91440" bIns="45720" rtlCol="0" anchor="t">
            <a:spAutoFit/>
          </a:bodyPr>
          <a:lstStyle/>
          <a:p>
            <a:pPr algn="ctr"/>
            <a:r>
              <a:rPr lang="en-US" sz="2400" dirty="0">
                <a:latin typeface="Arial"/>
                <a:cs typeface="Arial"/>
              </a:rPr>
              <a:t>Eileen Egbo, Manager of Clinical Care Management</a:t>
            </a:r>
          </a:p>
          <a:p>
            <a:pPr algn="ctr"/>
            <a:r>
              <a:rPr lang="en-US" sz="2400" dirty="0">
                <a:latin typeface="Arial"/>
                <a:cs typeface="Arial"/>
              </a:rPr>
              <a:t>Erin Slack, Senior Manager of Population Health</a:t>
            </a:r>
            <a:endParaRPr lang="en-US" dirty="0">
              <a:latin typeface="Arial"/>
              <a:cs typeface="Arial"/>
            </a:endParaRPr>
          </a:p>
        </p:txBody>
      </p:sp>
    </p:spTree>
    <p:extLst>
      <p:ext uri="{BB962C8B-B14F-4D97-AF65-F5344CB8AC3E}">
        <p14:creationId xmlns:p14="http://schemas.microsoft.com/office/powerpoint/2010/main" val="19866528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533E3C-61FE-0671-A3A5-2BDA0DE8FF93}"/>
              </a:ext>
            </a:extLst>
          </p:cNvPr>
          <p:cNvSpPr>
            <a:spLocks noGrp="1"/>
          </p:cNvSpPr>
          <p:nvPr>
            <p:ph type="title"/>
          </p:nvPr>
        </p:nvSpPr>
        <p:spPr/>
        <p:txBody>
          <a:bodyPr>
            <a:normAutofit/>
          </a:bodyPr>
          <a:lstStyle/>
          <a:p>
            <a:pPr algn="ctr"/>
            <a:r>
              <a:rPr lang="en-US" b="1" dirty="0">
                <a:latin typeface="Arial" panose="020B0604020202020204" pitchFamily="34" charset="0"/>
                <a:cs typeface="Arial" panose="020B0604020202020204" pitchFamily="34" charset="0"/>
              </a:rPr>
              <a:t>Determining a patient’s PCP after SNF or Hospital Stay</a:t>
            </a:r>
          </a:p>
        </p:txBody>
      </p:sp>
      <p:sp>
        <p:nvSpPr>
          <p:cNvPr id="5" name="Content Placeholder 4">
            <a:extLst>
              <a:ext uri="{FF2B5EF4-FFF2-40B4-BE49-F238E27FC236}">
                <a16:creationId xmlns:a16="http://schemas.microsoft.com/office/drawing/2014/main" id="{4E1F815B-5DDE-E0CE-AAFA-923FC8B66B63}"/>
              </a:ext>
            </a:extLst>
          </p:cNvPr>
          <p:cNvSpPr>
            <a:spLocks noGrp="1"/>
          </p:cNvSpPr>
          <p:nvPr>
            <p:ph idx="1"/>
          </p:nvPr>
        </p:nvSpPr>
        <p:spPr/>
        <p:txBody>
          <a:bodyPr>
            <a:noAutofit/>
          </a:bodyPr>
          <a:lstStyle/>
          <a:p>
            <a:r>
              <a:rPr lang="en-US" sz="3200" dirty="0">
                <a:latin typeface="Arial" panose="020B0604020202020204" pitchFamily="34" charset="0"/>
                <a:cs typeface="Arial" panose="020B0604020202020204" pitchFamily="34" charset="0"/>
              </a:rPr>
              <a:t>Ask the Member to see their card.  It is on the front.</a:t>
            </a:r>
          </a:p>
          <a:p>
            <a:pPr lvl="1"/>
            <a:r>
              <a:rPr lang="en-US" sz="3200" dirty="0">
                <a:latin typeface="Arial" panose="020B0604020202020204" pitchFamily="34" charset="0"/>
                <a:cs typeface="Arial" panose="020B0604020202020204" pitchFamily="34" charset="0"/>
              </a:rPr>
              <a:t>Medi-Cal Member ID – Members are assigned to a clinic system, not a PCP.  </a:t>
            </a:r>
          </a:p>
          <a:p>
            <a:pPr lvl="1"/>
            <a:r>
              <a:rPr lang="en-US" sz="3200" dirty="0">
                <a:latin typeface="Arial" panose="020B0604020202020204" pitchFamily="34" charset="0"/>
                <a:cs typeface="Arial" panose="020B0604020202020204" pitchFamily="34" charset="0"/>
              </a:rPr>
              <a:t>For example, West Ventura Medical Clinic, but Members can see anyone from that clinic.</a:t>
            </a:r>
          </a:p>
          <a:p>
            <a:r>
              <a:rPr lang="en-US" sz="3200" dirty="0">
                <a:latin typeface="Arial" panose="020B0604020202020204" pitchFamily="34" charset="0"/>
                <a:cs typeface="Arial" panose="020B0604020202020204" pitchFamily="34" charset="0"/>
              </a:rPr>
              <a:t>Call customer service - </a:t>
            </a:r>
            <a:r>
              <a:rPr lang="en-US" sz="3200" b="1" i="0" u="none" strike="noStrike" dirty="0">
                <a:effectLst/>
                <a:latin typeface="Arial" panose="020B0604020202020204" pitchFamily="34" charset="0"/>
                <a:hlinkClick r:id="rId3">
                  <a:extLst>
                    <a:ext uri="{A12FA001-AC4F-418D-AE19-62706E023703}">
                      <ahyp:hlinkClr xmlns:ahyp="http://schemas.microsoft.com/office/drawing/2018/hyperlinkcolor" val="tx"/>
                    </a:ext>
                  </a:extLst>
                </a:hlinkClick>
              </a:rPr>
              <a:t>1.888.301.1228</a:t>
            </a:r>
            <a:r>
              <a:rPr lang="en-US" sz="3200" i="0" u="none" strike="noStrike" dirty="0">
                <a:effectLst/>
                <a:latin typeface="Arial" panose="020B0604020202020204" pitchFamily="34" charset="0"/>
              </a:rPr>
              <a:t> to request PCP information.</a:t>
            </a:r>
          </a:p>
          <a:p>
            <a:r>
              <a:rPr lang="en-US" sz="3200" dirty="0">
                <a:latin typeface="Arial" panose="020B0604020202020204" pitchFamily="34" charset="0"/>
                <a:cs typeface="Arial" panose="020B0604020202020204" pitchFamily="34" charset="0"/>
              </a:rPr>
              <a:t>Discharge summary and/or facesheet from the hospital should contain the Member’s PCP information.</a:t>
            </a:r>
          </a:p>
        </p:txBody>
      </p:sp>
    </p:spTree>
    <p:extLst>
      <p:ext uri="{BB962C8B-B14F-4D97-AF65-F5344CB8AC3E}">
        <p14:creationId xmlns:p14="http://schemas.microsoft.com/office/powerpoint/2010/main" val="22974897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533E3C-61FE-0671-A3A5-2BDA0DE8FF93}"/>
              </a:ext>
            </a:extLst>
          </p:cNvPr>
          <p:cNvSpPr>
            <a:spLocks noGrp="1"/>
          </p:cNvSpPr>
          <p:nvPr>
            <p:ph type="title"/>
          </p:nvPr>
        </p:nvSpPr>
        <p:spPr/>
        <p:txBody>
          <a:bodyPr>
            <a:normAutofit/>
          </a:bodyPr>
          <a:lstStyle/>
          <a:p>
            <a:pPr algn="ctr"/>
            <a:r>
              <a:rPr lang="en-US" b="1" dirty="0">
                <a:latin typeface="Arial" panose="020B0604020202020204" pitchFamily="34" charset="0"/>
                <a:cs typeface="Arial" panose="020B0604020202020204" pitchFamily="34" charset="0"/>
              </a:rPr>
              <a:t>If a patient has no PCP, how do we get them established with one?</a:t>
            </a:r>
          </a:p>
        </p:txBody>
      </p:sp>
      <p:sp>
        <p:nvSpPr>
          <p:cNvPr id="5" name="Content Placeholder 4">
            <a:extLst>
              <a:ext uri="{FF2B5EF4-FFF2-40B4-BE49-F238E27FC236}">
                <a16:creationId xmlns:a16="http://schemas.microsoft.com/office/drawing/2014/main" id="{4E1F815B-5DDE-E0CE-AAFA-923FC8B66B63}"/>
              </a:ext>
            </a:extLst>
          </p:cNvPr>
          <p:cNvSpPr>
            <a:spLocks noGrp="1"/>
          </p:cNvSpPr>
          <p:nvPr>
            <p:ph idx="1"/>
          </p:nvPr>
        </p:nvSpPr>
        <p:spPr>
          <a:xfrm>
            <a:off x="838200" y="1941238"/>
            <a:ext cx="10515600" cy="4351338"/>
          </a:xfrm>
        </p:spPr>
        <p:txBody>
          <a:bodyPr>
            <a:normAutofit/>
          </a:bodyPr>
          <a:lstStyle/>
          <a:p>
            <a:r>
              <a:rPr lang="en-US" dirty="0">
                <a:latin typeface="Arial" panose="020B0604020202020204" pitchFamily="34" charset="0"/>
                <a:cs typeface="Arial" panose="020B0604020202020204" pitchFamily="34" charset="0"/>
              </a:rPr>
              <a:t>Hospital or SNF should be asking the Member this upon admission to the hospital or the facility.</a:t>
            </a:r>
          </a:p>
          <a:p>
            <a:r>
              <a:rPr lang="en-US" dirty="0">
                <a:latin typeface="Arial" panose="020B0604020202020204" pitchFamily="34" charset="0"/>
                <a:cs typeface="Arial" panose="020B0604020202020204" pitchFamily="34" charset="0"/>
              </a:rPr>
              <a:t>PCP may not be assigned during the first month of enrollment, for newborns, or if the Member has dual coverage.</a:t>
            </a:r>
          </a:p>
          <a:p>
            <a:r>
              <a:rPr lang="en-US" dirty="0">
                <a:latin typeface="Arial" panose="020B0604020202020204" pitchFamily="34" charset="0"/>
                <a:cs typeface="Arial" panose="020B0604020202020204" pitchFamily="34" charset="0"/>
              </a:rPr>
              <a:t>For a new Member or newborn, the member can see anyone that accepts Medi-Cal.  Help the Member to find a provider in their neighborhood by calling </a:t>
            </a:r>
            <a:r>
              <a:rPr lang="en-US" b="1" i="0" u="none" strike="noStrike" dirty="0">
                <a:effectLst/>
                <a:latin typeface="Arial" panose="020B0604020202020204" pitchFamily="34" charset="0"/>
                <a:hlinkClick r:id="rId3">
                  <a:extLst>
                    <a:ext uri="{A12FA001-AC4F-418D-AE19-62706E023703}">
                      <ahyp:hlinkClr xmlns:ahyp="http://schemas.microsoft.com/office/drawing/2018/hyperlinkcolor" val="tx"/>
                    </a:ext>
                  </a:extLst>
                </a:hlinkClick>
              </a:rPr>
              <a:t>1.888.301.1228</a:t>
            </a:r>
            <a:r>
              <a:rPr lang="en-US" b="1" i="0" u="none" strike="noStrike" dirty="0">
                <a:effectLst/>
                <a:latin typeface="Arial" panose="020B0604020202020204" pitchFamily="34" charset="0"/>
              </a:rPr>
              <a:t>.</a:t>
            </a:r>
          </a:p>
          <a:p>
            <a:r>
              <a:rPr lang="en-US" dirty="0">
                <a:latin typeface="Arial" panose="020B0604020202020204" pitchFamily="34" charset="0"/>
                <a:cs typeface="Arial" panose="020B0604020202020204" pitchFamily="34" charset="0"/>
              </a:rPr>
              <a:t>For dual coverage, there will be no PCP assigned on card.</a:t>
            </a:r>
          </a:p>
        </p:txBody>
      </p:sp>
    </p:spTree>
    <p:extLst>
      <p:ext uri="{BB962C8B-B14F-4D97-AF65-F5344CB8AC3E}">
        <p14:creationId xmlns:p14="http://schemas.microsoft.com/office/powerpoint/2010/main" val="16840777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533E3C-61FE-0671-A3A5-2BDA0DE8FF93}"/>
              </a:ext>
            </a:extLst>
          </p:cNvPr>
          <p:cNvSpPr>
            <a:spLocks noGrp="1"/>
          </p:cNvSpPr>
          <p:nvPr>
            <p:ph type="title"/>
          </p:nvPr>
        </p:nvSpPr>
        <p:spPr/>
        <p:txBody>
          <a:bodyPr>
            <a:normAutofit fontScale="90000"/>
          </a:bodyPr>
          <a:lstStyle/>
          <a:p>
            <a:pPr algn="ctr"/>
            <a:r>
              <a:rPr lang="en-US" b="1" dirty="0">
                <a:latin typeface="Arial" panose="020B0604020202020204" pitchFamily="34" charset="0"/>
                <a:cs typeface="Arial" panose="020B0604020202020204" pitchFamily="34" charset="0"/>
              </a:rPr>
              <a:t>Who do we call when a member does not have a place to go when they leave SNF or hospital or other service needs?</a:t>
            </a:r>
          </a:p>
        </p:txBody>
      </p:sp>
      <p:sp>
        <p:nvSpPr>
          <p:cNvPr id="5" name="Content Placeholder 4">
            <a:extLst>
              <a:ext uri="{FF2B5EF4-FFF2-40B4-BE49-F238E27FC236}">
                <a16:creationId xmlns:a16="http://schemas.microsoft.com/office/drawing/2014/main" id="{4E1F815B-5DDE-E0CE-AAFA-923FC8B66B63}"/>
              </a:ext>
            </a:extLst>
          </p:cNvPr>
          <p:cNvSpPr>
            <a:spLocks noGrp="1"/>
          </p:cNvSpPr>
          <p:nvPr>
            <p:ph idx="1"/>
          </p:nvPr>
        </p:nvSpPr>
        <p:spPr/>
        <p:txBody>
          <a:bodyPr>
            <a:normAutofit/>
          </a:bodyPr>
          <a:lstStyle/>
          <a:p>
            <a:pPr rtl="0"/>
            <a:endParaRPr lang="en-US" sz="3200" dirty="0">
              <a:latin typeface="Arial" panose="020B0604020202020204" pitchFamily="34" charset="0"/>
              <a:cs typeface="Arial" panose="020B0604020202020204" pitchFamily="34" charset="0"/>
            </a:endParaRPr>
          </a:p>
          <a:p>
            <a:pPr rtl="0"/>
            <a:r>
              <a:rPr lang="en-US" sz="3200" dirty="0">
                <a:latin typeface="Arial" panose="020B0604020202020204" pitchFamily="34" charset="0"/>
                <a:cs typeface="Arial" panose="020B0604020202020204" pitchFamily="34" charset="0"/>
              </a:rPr>
              <a:t>Community Support - Recuperative Care - All hospitals have access to the National Health Foundation portal.</a:t>
            </a:r>
          </a:p>
          <a:p>
            <a:pPr rtl="0"/>
            <a:r>
              <a:rPr lang="en-US" sz="3200" dirty="0">
                <a:latin typeface="Arial" panose="020B0604020202020204" pitchFamily="34" charset="0"/>
                <a:cs typeface="Arial" panose="020B0604020202020204" pitchFamily="34" charset="0"/>
              </a:rPr>
              <a:t>SNFs need to refer to Whole Person Care </a:t>
            </a:r>
          </a:p>
          <a:p>
            <a:pPr lvl="1"/>
            <a:r>
              <a:rPr lang="en-US" sz="3200" dirty="0">
                <a:effectLst/>
                <a:latin typeface="Arial" panose="020B0604020202020204" pitchFamily="34" charset="0"/>
                <a:cs typeface="Arial" panose="020B0604020202020204" pitchFamily="34" charset="0"/>
              </a:rPr>
              <a:t>Main Line: (805) 339-1122 </a:t>
            </a:r>
          </a:p>
          <a:p>
            <a:pPr lvl="1"/>
            <a:r>
              <a:rPr lang="en-US" sz="3200" dirty="0">
                <a:effectLst/>
                <a:latin typeface="Arial" panose="020B0604020202020204" pitchFamily="34" charset="0"/>
                <a:cs typeface="Arial" panose="020B0604020202020204" pitchFamily="34" charset="0"/>
              </a:rPr>
              <a:t>Fax: (805) 339-1128</a:t>
            </a:r>
          </a:p>
          <a:p>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052803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533E3C-61FE-0671-A3A5-2BDA0DE8FF93}"/>
              </a:ext>
            </a:extLst>
          </p:cNvPr>
          <p:cNvSpPr>
            <a:spLocks noGrp="1"/>
          </p:cNvSpPr>
          <p:nvPr>
            <p:ph type="title"/>
          </p:nvPr>
        </p:nvSpPr>
        <p:spPr/>
        <p:txBody>
          <a:bodyPr>
            <a:normAutofit fontScale="90000"/>
          </a:bodyPr>
          <a:lstStyle/>
          <a:p>
            <a:pPr algn="ctr"/>
            <a:r>
              <a:rPr lang="en-US" b="1" dirty="0">
                <a:latin typeface="Arial" panose="020B0604020202020204" pitchFamily="34" charset="0"/>
                <a:cs typeface="Arial" panose="020B0604020202020204" pitchFamily="34" charset="0"/>
              </a:rPr>
              <a:t>What is the quickest and more appropriate way to get AUTH for the SNF or HH?</a:t>
            </a:r>
          </a:p>
        </p:txBody>
      </p:sp>
      <p:sp>
        <p:nvSpPr>
          <p:cNvPr id="5" name="Content Placeholder 4">
            <a:extLst>
              <a:ext uri="{FF2B5EF4-FFF2-40B4-BE49-F238E27FC236}">
                <a16:creationId xmlns:a16="http://schemas.microsoft.com/office/drawing/2014/main" id="{4E1F815B-5DDE-E0CE-AAFA-923FC8B66B63}"/>
              </a:ext>
            </a:extLst>
          </p:cNvPr>
          <p:cNvSpPr>
            <a:spLocks noGrp="1"/>
          </p:cNvSpPr>
          <p:nvPr>
            <p:ph idx="1"/>
          </p:nvPr>
        </p:nvSpPr>
        <p:spPr/>
        <p:txBody>
          <a:bodyPr>
            <a:normAutofit/>
          </a:bodyPr>
          <a:lstStyle/>
          <a:p>
            <a:r>
              <a:rPr lang="en-US" dirty="0">
                <a:latin typeface="Arial" panose="020B0604020202020204" pitchFamily="34" charset="0"/>
                <a:cs typeface="Arial" panose="020B0604020202020204" pitchFamily="34" charset="0"/>
              </a:rPr>
              <a:t>SNF - Case managers at hospital work with UM Discharge RN – Pre-Admission Screening and Resident Review (</a:t>
            </a:r>
            <a:r>
              <a:rPr lang="en-US" dirty="0">
                <a:latin typeface="Arial" panose="020B0604020202020204" pitchFamily="34" charset="0"/>
                <a:cs typeface="Arial" panose="020B0604020202020204" pitchFamily="34" charset="0"/>
                <a:hlinkClick r:id="rId3"/>
              </a:rPr>
              <a:t>PASRR</a:t>
            </a:r>
            <a:r>
              <a:rPr lang="en-US" dirty="0">
                <a:latin typeface="Arial" panose="020B0604020202020204" pitchFamily="34" charset="0"/>
                <a:cs typeface="Arial" panose="020B0604020202020204" pitchFamily="34" charset="0"/>
              </a:rPr>
              <a:t>) must be completed to go from hospital to SNF.</a:t>
            </a:r>
          </a:p>
          <a:p>
            <a:r>
              <a:rPr lang="en-US" dirty="0">
                <a:latin typeface="Arial" panose="020B0604020202020204" pitchFamily="34" charset="0"/>
                <a:cs typeface="Arial" panose="020B0604020202020204" pitchFamily="34" charset="0"/>
              </a:rPr>
              <a:t>Home Health - FAX an authorization request with clinical justification to (855) 883-1552; must have accepting HH agency.</a:t>
            </a:r>
          </a:p>
          <a:p>
            <a:r>
              <a:rPr lang="en-US" dirty="0">
                <a:latin typeface="Arial" panose="020B0604020202020204" pitchFamily="34" charset="0"/>
                <a:cs typeface="Arial" panose="020B0604020202020204" pitchFamily="34" charset="0"/>
              </a:rPr>
              <a:t>We have an extensive provider network that can be accessed here: </a:t>
            </a:r>
            <a:r>
              <a:rPr lang="en-US" dirty="0">
                <a:latin typeface="Arial" panose="020B0604020202020204" pitchFamily="34" charset="0"/>
                <a:cs typeface="Arial" panose="020B0604020202020204" pitchFamily="34" charset="0"/>
                <a:hlinkClick r:id="rId4"/>
              </a:rPr>
              <a:t>https://www.goldcoasthealthplan.org/provider-directory/</a:t>
            </a:r>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Focus on Member Choice and Continuity:</a:t>
            </a:r>
          </a:p>
          <a:p>
            <a:pPr lvl="1"/>
            <a:r>
              <a:rPr lang="en-US" dirty="0">
                <a:latin typeface="Arial" panose="020B0604020202020204" pitchFamily="34" charset="0"/>
                <a:cs typeface="Arial" panose="020B0604020202020204" pitchFamily="34" charset="0"/>
              </a:rPr>
              <a:t>Ask the member where they would like to go or if they have a previous relationship with a provider.</a:t>
            </a:r>
          </a:p>
        </p:txBody>
      </p:sp>
    </p:spTree>
    <p:extLst>
      <p:ext uri="{BB962C8B-B14F-4D97-AF65-F5344CB8AC3E}">
        <p14:creationId xmlns:p14="http://schemas.microsoft.com/office/powerpoint/2010/main" val="16919247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533E3C-61FE-0671-A3A5-2BDA0DE8FF93}"/>
              </a:ext>
            </a:extLst>
          </p:cNvPr>
          <p:cNvSpPr>
            <a:spLocks noGrp="1"/>
          </p:cNvSpPr>
          <p:nvPr>
            <p:ph type="title"/>
          </p:nvPr>
        </p:nvSpPr>
        <p:spPr/>
        <p:txBody>
          <a:bodyPr>
            <a:normAutofit/>
          </a:bodyPr>
          <a:lstStyle/>
          <a:p>
            <a:pPr algn="ctr"/>
            <a:r>
              <a:rPr lang="en-US" b="1" dirty="0">
                <a:latin typeface="Arial" panose="020B0604020202020204" pitchFamily="34" charset="0"/>
                <a:cs typeface="Arial" panose="020B0604020202020204" pitchFamily="34" charset="0"/>
              </a:rPr>
              <a:t>What are the “transitions of care” and how are they accessed?</a:t>
            </a:r>
          </a:p>
        </p:txBody>
      </p:sp>
      <p:sp>
        <p:nvSpPr>
          <p:cNvPr id="5" name="Content Placeholder 4">
            <a:extLst>
              <a:ext uri="{FF2B5EF4-FFF2-40B4-BE49-F238E27FC236}">
                <a16:creationId xmlns:a16="http://schemas.microsoft.com/office/drawing/2014/main" id="{4E1F815B-5DDE-E0CE-AAFA-923FC8B66B63}"/>
              </a:ext>
            </a:extLst>
          </p:cNvPr>
          <p:cNvSpPr>
            <a:spLocks noGrp="1"/>
          </p:cNvSpPr>
          <p:nvPr>
            <p:ph idx="1"/>
          </p:nvPr>
        </p:nvSpPr>
        <p:spPr/>
        <p:txBody>
          <a:bodyPr/>
          <a:lstStyle/>
          <a:p>
            <a:r>
              <a:rPr lang="en-US" sz="3200" dirty="0">
                <a:effectLst/>
                <a:latin typeface="Arial" panose="020B0604020202020204" pitchFamily="34" charset="0"/>
                <a:ea typeface="Calibri" panose="020F0502020204030204" pitchFamily="34" charset="0"/>
                <a:cs typeface="Arial" panose="020B0604020202020204" pitchFamily="34" charset="0"/>
              </a:rPr>
              <a:t>When the UM nurse identifies someone with the SPD (Seniors and Persons with Disabilities) aid code, then a referral is made to GCHP care management to help support transitions of care.</a:t>
            </a:r>
          </a:p>
          <a:p>
            <a:pPr marL="0" indent="0">
              <a:buNone/>
            </a:pPr>
            <a:endParaRPr lang="en-US" sz="3200" dirty="0">
              <a:effectLst/>
              <a:latin typeface="Arial" panose="020B0604020202020204" pitchFamily="34" charset="0"/>
              <a:ea typeface="Calibri" panose="020F0502020204030204" pitchFamily="34" charset="0"/>
              <a:cs typeface="Arial" panose="020B0604020202020204" pitchFamily="34" charset="0"/>
            </a:endParaRPr>
          </a:p>
          <a:p>
            <a:r>
              <a:rPr lang="en-US" sz="3200" dirty="0">
                <a:latin typeface="Arial" panose="020B0604020202020204" pitchFamily="34" charset="0"/>
                <a:cs typeface="Arial" panose="020B0604020202020204" pitchFamily="34" charset="0"/>
              </a:rPr>
              <a:t>Pilot with St. John’s – Hospital Home Navigators in the hospital</a:t>
            </a:r>
          </a:p>
          <a:p>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926084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533E3C-61FE-0671-A3A5-2BDA0DE8FF93}"/>
              </a:ext>
            </a:extLst>
          </p:cNvPr>
          <p:cNvSpPr>
            <a:spLocks noGrp="1"/>
          </p:cNvSpPr>
          <p:nvPr>
            <p:ph type="title"/>
          </p:nvPr>
        </p:nvSpPr>
        <p:spPr/>
        <p:txBody>
          <a:bodyPr>
            <a:normAutofit fontScale="90000"/>
          </a:bodyPr>
          <a:lstStyle/>
          <a:p>
            <a:pPr algn="ctr"/>
            <a:r>
              <a:rPr lang="en-US" b="1" dirty="0">
                <a:latin typeface="Arial" panose="020B0604020202020204" pitchFamily="34" charset="0"/>
                <a:cs typeface="Arial" panose="020B0604020202020204" pitchFamily="34" charset="0"/>
              </a:rPr>
              <a:t>Do you have high risk case managers and what is the criteria to get one assigned?  </a:t>
            </a:r>
          </a:p>
        </p:txBody>
      </p:sp>
      <p:sp>
        <p:nvSpPr>
          <p:cNvPr id="5" name="Content Placeholder 4">
            <a:extLst>
              <a:ext uri="{FF2B5EF4-FFF2-40B4-BE49-F238E27FC236}">
                <a16:creationId xmlns:a16="http://schemas.microsoft.com/office/drawing/2014/main" id="{4E1F815B-5DDE-E0CE-AAFA-923FC8B66B63}"/>
              </a:ext>
            </a:extLst>
          </p:cNvPr>
          <p:cNvSpPr>
            <a:spLocks noGrp="1"/>
          </p:cNvSpPr>
          <p:nvPr>
            <p:ph idx="1"/>
          </p:nvPr>
        </p:nvSpPr>
        <p:spPr>
          <a:xfrm>
            <a:off x="838200" y="1857156"/>
            <a:ext cx="10515600" cy="4351338"/>
          </a:xfrm>
        </p:spPr>
        <p:txBody>
          <a:bodyPr>
            <a:normAutofit/>
          </a:bodyPr>
          <a:lstStyle/>
          <a:p>
            <a:r>
              <a:rPr lang="en-US" sz="3200" dirty="0">
                <a:latin typeface="Arial" panose="020B0604020202020204" pitchFamily="34" charset="0"/>
                <a:cs typeface="Arial" panose="020B0604020202020204" pitchFamily="34" charset="0"/>
              </a:rPr>
              <a:t>Submit a care management referral for any Member for any reason.</a:t>
            </a:r>
          </a:p>
          <a:p>
            <a:r>
              <a:rPr lang="en-US" sz="3200" dirty="0">
                <a:latin typeface="Arial" panose="020B0604020202020204" pitchFamily="34" charset="0"/>
                <a:cs typeface="Arial" panose="020B0604020202020204" pitchFamily="34" charset="0"/>
              </a:rPr>
              <a:t>To reach the GCHP Care Management Department, please call (805) 437-5656 or email </a:t>
            </a:r>
            <a:r>
              <a:rPr lang="en-US" sz="3200" dirty="0">
                <a:effectLst/>
                <a:latin typeface="Arial" panose="020B0604020202020204" pitchFamily="34" charset="0"/>
                <a:cs typeface="Arial" panose="020B0604020202020204" pitchFamily="34" charset="0"/>
                <a:hlinkClick r:id="rId4" tooltip="mailto:caremanagement@goldchp.org"/>
              </a:rPr>
              <a:t>CareManagement@goldchp.org</a:t>
            </a:r>
            <a:r>
              <a:rPr lang="en-US" sz="3200" dirty="0">
                <a:latin typeface="Arial" panose="020B0604020202020204" pitchFamily="34" charset="0"/>
                <a:cs typeface="Arial" panose="020B0604020202020204" pitchFamily="34" charset="0"/>
              </a:rPr>
              <a:t>. </a:t>
            </a:r>
          </a:p>
          <a:p>
            <a:r>
              <a:rPr lang="en-US" sz="3200" dirty="0">
                <a:latin typeface="Arial" panose="020B0604020202020204" pitchFamily="34" charset="0"/>
                <a:cs typeface="Arial" panose="020B0604020202020204" pitchFamily="34" charset="0"/>
                <a:hlinkClick r:id="rId5"/>
              </a:rPr>
              <a:t>Referral Form</a:t>
            </a:r>
            <a:endParaRPr lang="en-US" sz="3200" dirty="0">
              <a:latin typeface="Arial" panose="020B060402020202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41807595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533E3C-61FE-0671-A3A5-2BDA0DE8FF93}"/>
              </a:ext>
            </a:extLst>
          </p:cNvPr>
          <p:cNvSpPr>
            <a:spLocks noGrp="1"/>
          </p:cNvSpPr>
          <p:nvPr>
            <p:ph type="title"/>
          </p:nvPr>
        </p:nvSpPr>
        <p:spPr/>
        <p:txBody>
          <a:bodyPr>
            <a:normAutofit fontScale="90000"/>
          </a:bodyPr>
          <a:lstStyle/>
          <a:p>
            <a:pPr algn="ctr"/>
            <a:r>
              <a:rPr lang="en-US" b="1" dirty="0">
                <a:latin typeface="Arial" panose="020B0604020202020204" pitchFamily="34" charset="0"/>
                <a:cs typeface="Arial" panose="020B0604020202020204" pitchFamily="34" charset="0"/>
              </a:rPr>
              <a:t>What help is available for members who need to navigate healthcare resources but do not meet criteria as a high-risk patient?</a:t>
            </a:r>
          </a:p>
        </p:txBody>
      </p:sp>
      <p:sp>
        <p:nvSpPr>
          <p:cNvPr id="5" name="Content Placeholder 4">
            <a:extLst>
              <a:ext uri="{FF2B5EF4-FFF2-40B4-BE49-F238E27FC236}">
                <a16:creationId xmlns:a16="http://schemas.microsoft.com/office/drawing/2014/main" id="{4E1F815B-5DDE-E0CE-AAFA-923FC8B66B63}"/>
              </a:ext>
            </a:extLst>
          </p:cNvPr>
          <p:cNvSpPr>
            <a:spLocks noGrp="1"/>
          </p:cNvSpPr>
          <p:nvPr>
            <p:ph idx="1"/>
          </p:nvPr>
        </p:nvSpPr>
        <p:spPr>
          <a:xfrm>
            <a:off x="838200" y="2141537"/>
            <a:ext cx="10515600" cy="4351338"/>
          </a:xfrm>
        </p:spPr>
        <p:txBody>
          <a:bodyPr>
            <a:normAutofit/>
          </a:bodyPr>
          <a:lstStyle/>
          <a:p>
            <a:r>
              <a:rPr lang="en-US" sz="3200" dirty="0">
                <a:latin typeface="Arial" panose="020B0604020202020204" pitchFamily="34" charset="0"/>
                <a:cs typeface="Arial" panose="020B0604020202020204" pitchFamily="34" charset="0"/>
              </a:rPr>
              <a:t>Submit a care management referral for any Member for any reason.</a:t>
            </a:r>
          </a:p>
          <a:p>
            <a:r>
              <a:rPr lang="en-US" sz="3200" dirty="0">
                <a:latin typeface="Arial" panose="020B0604020202020204" pitchFamily="34" charset="0"/>
                <a:cs typeface="Arial" panose="020B0604020202020204" pitchFamily="34" charset="0"/>
              </a:rPr>
              <a:t>To reach the GCHP Care Management Department, please call (805) 437-5656  or email </a:t>
            </a:r>
            <a:r>
              <a:rPr lang="en-US" sz="3200" dirty="0">
                <a:effectLst/>
                <a:latin typeface="Arial" panose="020B0604020202020204" pitchFamily="34" charset="0"/>
                <a:cs typeface="Arial" panose="020B0604020202020204" pitchFamily="34" charset="0"/>
                <a:hlinkClick r:id="rId3" tooltip="mailto:caremanagement@goldchp.org"/>
              </a:rPr>
              <a:t>CareManagement@goldchp.org</a:t>
            </a:r>
            <a:r>
              <a:rPr lang="en-US" sz="3200" dirty="0">
                <a:latin typeface="Arial" panose="020B0604020202020204" pitchFamily="34" charset="0"/>
                <a:cs typeface="Arial" panose="020B0604020202020204" pitchFamily="34" charset="0"/>
              </a:rPr>
              <a:t>. </a:t>
            </a:r>
          </a:p>
          <a:p>
            <a:r>
              <a:rPr lang="en-US" sz="3200" dirty="0">
                <a:latin typeface="Arial" panose="020B0604020202020204" pitchFamily="34" charset="0"/>
                <a:cs typeface="Arial" panose="020B0604020202020204" pitchFamily="34" charset="0"/>
                <a:hlinkClick r:id="rId4"/>
              </a:rPr>
              <a:t>Referral Form</a:t>
            </a:r>
            <a:endParaRPr lang="en-US" sz="3200" dirty="0">
              <a:latin typeface="Arial" panose="020B0604020202020204" pitchFamily="34" charset="0"/>
              <a:cs typeface="Arial" panose="020B0604020202020204" pitchFamily="34" charset="0"/>
            </a:endParaRPr>
          </a:p>
          <a:p>
            <a:endParaRPr lang="en-US" sz="3200" dirty="0"/>
          </a:p>
        </p:txBody>
      </p:sp>
    </p:spTree>
    <p:extLst>
      <p:ext uri="{BB962C8B-B14F-4D97-AF65-F5344CB8AC3E}">
        <p14:creationId xmlns:p14="http://schemas.microsoft.com/office/powerpoint/2010/main" val="11766773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533E3C-61FE-0671-A3A5-2BDA0DE8FF93}"/>
              </a:ext>
            </a:extLst>
          </p:cNvPr>
          <p:cNvSpPr>
            <a:spLocks noGrp="1"/>
          </p:cNvSpPr>
          <p:nvPr>
            <p:ph type="title"/>
          </p:nvPr>
        </p:nvSpPr>
        <p:spPr/>
        <p:txBody>
          <a:bodyPr>
            <a:normAutofit fontScale="90000"/>
          </a:bodyPr>
          <a:lstStyle/>
          <a:p>
            <a:pPr algn="ctr"/>
            <a:r>
              <a:rPr lang="en-US" b="1" dirty="0">
                <a:latin typeface="Arial" panose="020B0604020202020204" pitchFamily="34" charset="0"/>
                <a:cs typeface="Arial" panose="020B0604020202020204" pitchFamily="34" charset="0"/>
              </a:rPr>
              <a:t>Behavioral health – what is Gold Coast’s algorithm for services and care?</a:t>
            </a:r>
          </a:p>
        </p:txBody>
      </p:sp>
      <p:sp>
        <p:nvSpPr>
          <p:cNvPr id="5" name="Content Placeholder 4">
            <a:extLst>
              <a:ext uri="{FF2B5EF4-FFF2-40B4-BE49-F238E27FC236}">
                <a16:creationId xmlns:a16="http://schemas.microsoft.com/office/drawing/2014/main" id="{4E1F815B-5DDE-E0CE-AAFA-923FC8B66B63}"/>
              </a:ext>
            </a:extLst>
          </p:cNvPr>
          <p:cNvSpPr>
            <a:spLocks noGrp="1"/>
          </p:cNvSpPr>
          <p:nvPr>
            <p:ph idx="1"/>
          </p:nvPr>
        </p:nvSpPr>
        <p:spPr>
          <a:xfrm>
            <a:off x="838200" y="1825625"/>
            <a:ext cx="9033164" cy="4351338"/>
          </a:xfrm>
        </p:spPr>
        <p:txBody>
          <a:bodyPr>
            <a:normAutofit/>
          </a:bodyPr>
          <a:lstStyle/>
          <a:p>
            <a:pPr marL="0" marR="0" lvl="0" indent="0">
              <a:spcBef>
                <a:spcPts val="0"/>
              </a:spcBef>
              <a:spcAft>
                <a:spcPts val="0"/>
              </a:spcAft>
              <a:buNone/>
            </a:pPr>
            <a:r>
              <a:rPr lang="en-US" sz="2400" dirty="0">
                <a:effectLst/>
                <a:latin typeface="Arial" panose="020B0604020202020204" pitchFamily="34" charset="0"/>
                <a:ea typeface="Times New Roman" panose="02020603050405020304" pitchFamily="18" charset="0"/>
                <a:cs typeface="Arial" panose="020B0604020202020204" pitchFamily="34" charset="0"/>
              </a:rPr>
              <a:t>The screening tool provides a means to determine if it’s nonspecialty (mild-moderate) or specialty (VCBH). If the member meets criteria, they can be referred to Carelon. (Or CM can help get them connected.) A score 0-5 means Carelon; scores 6 and higher are referred to VCBH.</a:t>
            </a:r>
          </a:p>
          <a:p>
            <a:pPr marL="0" marR="0" lvl="0" indent="0">
              <a:spcBef>
                <a:spcPts val="0"/>
              </a:spcBef>
              <a:spcAft>
                <a:spcPts val="0"/>
              </a:spcAft>
              <a:buNone/>
            </a:pPr>
            <a:endParaRPr lang="en-US" sz="2400" dirty="0">
              <a:effectLst/>
              <a:latin typeface="Arial" panose="020B0604020202020204" pitchFamily="34" charset="0"/>
              <a:ea typeface="Times New Roman" panose="02020603050405020304" pitchFamily="18" charset="0"/>
              <a:cs typeface="Arial" panose="020B0604020202020204" pitchFamily="34" charset="0"/>
            </a:endParaRPr>
          </a:p>
          <a:p>
            <a:pPr>
              <a:spcBef>
                <a:spcPts val="0"/>
              </a:spcBef>
            </a:pPr>
            <a:r>
              <a:rPr lang="en-US" sz="2400" u="sng" dirty="0">
                <a:solidFill>
                  <a:srgbClr val="005198"/>
                </a:solidFill>
                <a:effectLst/>
                <a:latin typeface="Arial" panose="020B0604020202020204" pitchFamily="34" charset="0"/>
                <a:ea typeface="Times New Roman" panose="02020603050405020304" pitchFamily="18" charset="0"/>
                <a:cs typeface="Arial" panose="020B0604020202020204" pitchFamily="34" charset="0"/>
                <a:hlinkClick r:id="rId3"/>
              </a:rPr>
              <a:t>Adult Screening Tool for Medi-Cal Mental Health Services</a:t>
            </a:r>
            <a:endParaRPr lang="en-US" sz="2400"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pPr>
              <a:spcBef>
                <a:spcPts val="0"/>
              </a:spcBef>
            </a:pPr>
            <a:r>
              <a:rPr lang="en-US" sz="2400" u="sng" dirty="0">
                <a:solidFill>
                  <a:srgbClr val="005198"/>
                </a:solidFill>
                <a:effectLst/>
                <a:latin typeface="Arial" panose="020B0604020202020204" pitchFamily="34" charset="0"/>
                <a:ea typeface="Times New Roman" panose="02020603050405020304" pitchFamily="18" charset="0"/>
                <a:cs typeface="Arial" panose="020B0604020202020204" pitchFamily="34" charset="0"/>
                <a:hlinkClick r:id="rId4"/>
              </a:rPr>
              <a:t>Youth Screening Tool for Medi-Cal Mental Health Services</a:t>
            </a:r>
            <a:endParaRPr lang="en-US" sz="2400" u="sng"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pPr>
              <a:spcBef>
                <a:spcPts val="0"/>
              </a:spcBef>
            </a:pPr>
            <a:r>
              <a:rPr lang="en-US" sz="2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Carelon referral form can be used for members who may need assistance getting connected to services.</a:t>
            </a:r>
            <a:endParaRPr lang="en-US" sz="2400"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pPr>
              <a:spcBef>
                <a:spcPts val="0"/>
              </a:spcBef>
            </a:pPr>
            <a:r>
              <a:rPr lang="en-US" sz="2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VCBH crisis and referral line </a:t>
            </a:r>
            <a:r>
              <a:rPr lang="en-US" sz="2400" dirty="0">
                <a:solidFill>
                  <a:srgbClr val="000000"/>
                </a:solidFill>
                <a:latin typeface="Arial" panose="020B0604020202020204" pitchFamily="34" charset="0"/>
                <a:ea typeface="Times New Roman" panose="02020603050405020304" pitchFamily="18" charset="0"/>
                <a:cs typeface="Arial" panose="020B0604020202020204" pitchFamily="34" charset="0"/>
              </a:rPr>
              <a:t>(</a:t>
            </a:r>
            <a:r>
              <a:rPr lang="en-US" sz="2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866) 998-2243</a:t>
            </a:r>
            <a:endParaRPr lang="en-US" sz="240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p>
            <a:endParaRPr lang="en-US" dirty="0"/>
          </a:p>
        </p:txBody>
      </p:sp>
      <p:graphicFrame>
        <p:nvGraphicFramePr>
          <p:cNvPr id="4" name="Object 3">
            <a:extLst>
              <a:ext uri="{FF2B5EF4-FFF2-40B4-BE49-F238E27FC236}">
                <a16:creationId xmlns:a16="http://schemas.microsoft.com/office/drawing/2014/main" id="{35CDBB14-9772-F435-7ECB-CDF8974FE9C9}"/>
              </a:ext>
            </a:extLst>
          </p:cNvPr>
          <p:cNvGraphicFramePr>
            <a:graphicFrameLocks noChangeAspect="1"/>
          </p:cNvGraphicFramePr>
          <p:nvPr>
            <p:extLst>
              <p:ext uri="{D42A27DB-BD31-4B8C-83A1-F6EECF244321}">
                <p14:modId xmlns:p14="http://schemas.microsoft.com/office/powerpoint/2010/main" val="1688191523"/>
              </p:ext>
            </p:extLst>
          </p:nvPr>
        </p:nvGraphicFramePr>
        <p:xfrm>
          <a:off x="9871364" y="2354696"/>
          <a:ext cx="2014138" cy="2606531"/>
        </p:xfrm>
        <a:graphic>
          <a:graphicData uri="http://schemas.openxmlformats.org/presentationml/2006/ole">
            <mc:AlternateContent xmlns:mc="http://schemas.openxmlformats.org/markup-compatibility/2006">
              <mc:Choice xmlns:v="urn:schemas-microsoft-com:vml" Requires="v">
                <p:oleObj name="Acrobat Document" r:id="rId5" imgW="3886052" imgH="5028936" progId="Acrobat.Document.DC">
                  <p:embed/>
                </p:oleObj>
              </mc:Choice>
              <mc:Fallback>
                <p:oleObj name="Acrobat Document" r:id="rId5" imgW="3886052" imgH="5028936" progId="Acrobat.Document.DC">
                  <p:embed/>
                  <p:pic>
                    <p:nvPicPr>
                      <p:cNvPr id="4" name="Object 3">
                        <a:extLst>
                          <a:ext uri="{FF2B5EF4-FFF2-40B4-BE49-F238E27FC236}">
                            <a16:creationId xmlns:a16="http://schemas.microsoft.com/office/drawing/2014/main" id="{35CDBB14-9772-F435-7ECB-CDF8974FE9C9}"/>
                          </a:ext>
                        </a:extLst>
                      </p:cNvPr>
                      <p:cNvPicPr/>
                      <p:nvPr/>
                    </p:nvPicPr>
                    <p:blipFill>
                      <a:blip r:embed="rId6"/>
                      <a:stretch>
                        <a:fillRect/>
                      </a:stretch>
                    </p:blipFill>
                    <p:spPr>
                      <a:xfrm>
                        <a:off x="9871364" y="2354696"/>
                        <a:ext cx="2014138" cy="2606531"/>
                      </a:xfrm>
                      <a:prstGeom prst="rect">
                        <a:avLst/>
                      </a:prstGeom>
                    </p:spPr>
                  </p:pic>
                </p:oleObj>
              </mc:Fallback>
            </mc:AlternateContent>
          </a:graphicData>
        </a:graphic>
      </p:graphicFrame>
    </p:spTree>
    <p:extLst>
      <p:ext uri="{BB962C8B-B14F-4D97-AF65-F5344CB8AC3E}">
        <p14:creationId xmlns:p14="http://schemas.microsoft.com/office/powerpoint/2010/main" val="6797334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533E3C-61FE-0671-A3A5-2BDA0DE8FF93}"/>
              </a:ext>
            </a:extLst>
          </p:cNvPr>
          <p:cNvSpPr>
            <a:spLocks noGrp="1"/>
          </p:cNvSpPr>
          <p:nvPr>
            <p:ph type="title"/>
          </p:nvPr>
        </p:nvSpPr>
        <p:spPr/>
        <p:txBody>
          <a:bodyPr>
            <a:normAutofit fontScale="90000"/>
          </a:bodyPr>
          <a:lstStyle/>
          <a:p>
            <a:pPr algn="ctr"/>
            <a:r>
              <a:rPr lang="en-US" b="1" dirty="0">
                <a:latin typeface="Arial" panose="020B0604020202020204" pitchFamily="34" charset="0"/>
                <a:cs typeface="Arial" panose="020B0604020202020204" pitchFamily="34" charset="0"/>
              </a:rPr>
              <a:t>Substance abuse – what is Gold Coast’s algorithm for services and care?</a:t>
            </a:r>
          </a:p>
        </p:txBody>
      </p:sp>
      <p:sp>
        <p:nvSpPr>
          <p:cNvPr id="5" name="Content Placeholder 4">
            <a:extLst>
              <a:ext uri="{FF2B5EF4-FFF2-40B4-BE49-F238E27FC236}">
                <a16:creationId xmlns:a16="http://schemas.microsoft.com/office/drawing/2014/main" id="{4E1F815B-5DDE-E0CE-AAFA-923FC8B66B63}"/>
              </a:ext>
            </a:extLst>
          </p:cNvPr>
          <p:cNvSpPr>
            <a:spLocks noGrp="1"/>
          </p:cNvSpPr>
          <p:nvPr>
            <p:ph idx="1"/>
          </p:nvPr>
        </p:nvSpPr>
        <p:spPr/>
        <p:txBody>
          <a:bodyPr>
            <a:normAutofit lnSpcReduction="10000"/>
          </a:bodyPr>
          <a:lstStyle/>
          <a:p>
            <a:pPr marL="0" marR="0" lvl="0" indent="0">
              <a:spcBef>
                <a:spcPts val="0"/>
              </a:spcBef>
              <a:spcAft>
                <a:spcPts val="0"/>
              </a:spcAft>
              <a:buNone/>
            </a:pPr>
            <a:r>
              <a:rPr lang="en-US" sz="3200" dirty="0">
                <a:effectLst/>
                <a:latin typeface="Arial" panose="020B0604020202020204" pitchFamily="34" charset="0"/>
                <a:ea typeface="Times New Roman" panose="02020603050405020304" pitchFamily="18" charset="0"/>
                <a:cs typeface="Arial" panose="020B0604020202020204" pitchFamily="34" charset="0"/>
              </a:rPr>
              <a:t>VCBH provides all levels of substance use treatment services. GCHP ensures that members are screened for substance use concerns and referred to the appropriate services, and CM can help connect members to services if needed.</a:t>
            </a:r>
          </a:p>
          <a:p>
            <a:pPr marL="0" marR="0" lvl="0" indent="0">
              <a:spcBef>
                <a:spcPts val="0"/>
              </a:spcBef>
              <a:spcAft>
                <a:spcPts val="0"/>
              </a:spcAft>
              <a:buNone/>
            </a:pPr>
            <a:endParaRPr lang="en-US" sz="3200" dirty="0">
              <a:effectLst/>
              <a:latin typeface="Arial" panose="020B0604020202020204" pitchFamily="34" charset="0"/>
              <a:ea typeface="Times New Roman" panose="02020603050405020304" pitchFamily="18" charset="0"/>
              <a:cs typeface="Arial" panose="020B0604020202020204" pitchFamily="34" charset="0"/>
            </a:endParaRPr>
          </a:p>
          <a:p>
            <a:pPr>
              <a:spcBef>
                <a:spcPts val="0"/>
              </a:spcBef>
            </a:pPr>
            <a:r>
              <a:rPr lang="en-US" sz="3200" u="sng" dirty="0">
                <a:solidFill>
                  <a:srgbClr val="0563C1"/>
                </a:solidFill>
                <a:effectLst/>
                <a:latin typeface="Arial" panose="020B0604020202020204" pitchFamily="34" charset="0"/>
                <a:ea typeface="Times New Roman" panose="02020603050405020304" pitchFamily="18" charset="0"/>
                <a:cs typeface="Arial" panose="020B0604020202020204" pitchFamily="34" charset="0"/>
                <a:hlinkClick r:id="rId3"/>
              </a:rPr>
              <a:t>https://www.vcbh.org/en/</a:t>
            </a:r>
            <a:endParaRPr lang="en-US" sz="3200" u="sng" dirty="0">
              <a:solidFill>
                <a:srgbClr val="0563C1"/>
              </a:solidFill>
              <a:latin typeface="Arial" panose="020B0604020202020204" pitchFamily="34" charset="0"/>
              <a:ea typeface="Times New Roman" panose="02020603050405020304" pitchFamily="18" charset="0"/>
              <a:cs typeface="Arial" panose="020B0604020202020204" pitchFamily="34" charset="0"/>
            </a:endParaRPr>
          </a:p>
          <a:p>
            <a:pPr>
              <a:spcBef>
                <a:spcPts val="0"/>
              </a:spcBef>
            </a:pPr>
            <a:r>
              <a:rPr lang="en-US" sz="3200" dirty="0">
                <a:latin typeface="Arial" panose="020B0604020202020204" pitchFamily="34" charset="0"/>
                <a:ea typeface="Times New Roman" panose="02020603050405020304" pitchFamily="18" charset="0"/>
                <a:cs typeface="Arial" panose="020B0604020202020204" pitchFamily="34" charset="0"/>
              </a:rPr>
              <a:t>(</a:t>
            </a:r>
            <a:r>
              <a:rPr lang="en-US" sz="3200" dirty="0">
                <a:effectLst/>
                <a:latin typeface="Arial" panose="020B0604020202020204" pitchFamily="34" charset="0"/>
                <a:ea typeface="Times New Roman" panose="02020603050405020304" pitchFamily="18" charset="0"/>
                <a:cs typeface="Arial" panose="020B0604020202020204" pitchFamily="34" charset="0"/>
              </a:rPr>
              <a:t>844) 385-9200</a:t>
            </a:r>
            <a:endParaRPr lang="en-US" sz="3200" dirty="0">
              <a:latin typeface="Arial" panose="020B0604020202020204" pitchFamily="34" charset="0"/>
              <a:ea typeface="Times New Roman" panose="02020603050405020304" pitchFamily="18" charset="0"/>
              <a:cs typeface="Arial" panose="020B0604020202020204" pitchFamily="34" charset="0"/>
            </a:endParaRPr>
          </a:p>
          <a:p>
            <a:pPr>
              <a:spcBef>
                <a:spcPts val="0"/>
              </a:spcBef>
            </a:pPr>
            <a:r>
              <a:rPr lang="en-US" sz="3200" u="sng" dirty="0">
                <a:solidFill>
                  <a:srgbClr val="0563C1"/>
                </a:solidFill>
                <a:effectLst/>
                <a:latin typeface="Arial" panose="020B0604020202020204" pitchFamily="34" charset="0"/>
                <a:ea typeface="Times New Roman" panose="02020603050405020304" pitchFamily="18" charset="0"/>
                <a:cs typeface="Arial" panose="020B0604020202020204" pitchFamily="34" charset="0"/>
                <a:hlinkClick r:id="rId4"/>
              </a:rPr>
              <a:t>https://www.vcbh.org/en/programs-services/substance-use-services</a:t>
            </a:r>
            <a:endParaRPr lang="en-US" sz="3200" dirty="0">
              <a:effectLst/>
              <a:latin typeface="Arial" panose="020B0604020202020204" pitchFamily="34" charset="0"/>
              <a:ea typeface="Calibri" panose="020F050202020403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36609585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533E3C-61FE-0671-A3A5-2BDA0DE8FF93}"/>
              </a:ext>
            </a:extLst>
          </p:cNvPr>
          <p:cNvSpPr>
            <a:spLocks noGrp="1"/>
          </p:cNvSpPr>
          <p:nvPr>
            <p:ph type="title"/>
          </p:nvPr>
        </p:nvSpPr>
        <p:spPr/>
        <p:txBody>
          <a:bodyPr>
            <a:normAutofit fontScale="90000"/>
          </a:bodyPr>
          <a:lstStyle/>
          <a:p>
            <a:pPr algn="ctr"/>
            <a:r>
              <a:rPr lang="en-US" b="1" dirty="0">
                <a:latin typeface="Arial" panose="020B0604020202020204" pitchFamily="34" charset="0"/>
                <a:cs typeface="Arial" panose="020B0604020202020204" pitchFamily="34" charset="0"/>
              </a:rPr>
              <a:t>How can we help make a warm handoff when the Gold Coast patient is ready to leave the hospital, SNF, or HH?</a:t>
            </a:r>
          </a:p>
        </p:txBody>
      </p:sp>
      <p:sp>
        <p:nvSpPr>
          <p:cNvPr id="5" name="Content Placeholder 4">
            <a:extLst>
              <a:ext uri="{FF2B5EF4-FFF2-40B4-BE49-F238E27FC236}">
                <a16:creationId xmlns:a16="http://schemas.microsoft.com/office/drawing/2014/main" id="{4E1F815B-5DDE-E0CE-AAFA-923FC8B66B63}"/>
              </a:ext>
            </a:extLst>
          </p:cNvPr>
          <p:cNvSpPr>
            <a:spLocks noGrp="1"/>
          </p:cNvSpPr>
          <p:nvPr>
            <p:ph idx="1"/>
          </p:nvPr>
        </p:nvSpPr>
        <p:spPr>
          <a:xfrm>
            <a:off x="838200" y="1899197"/>
            <a:ext cx="10515600" cy="4351338"/>
          </a:xfrm>
        </p:spPr>
        <p:txBody>
          <a:bodyPr>
            <a:normAutofit/>
          </a:bodyPr>
          <a:lstStyle/>
          <a:p>
            <a:r>
              <a:rPr lang="en-US" sz="3200" dirty="0">
                <a:latin typeface="Arial" panose="020B0604020202020204" pitchFamily="34" charset="0"/>
                <a:cs typeface="Arial" panose="020B0604020202020204" pitchFamily="34" charset="0"/>
              </a:rPr>
              <a:t>Request continued authorization as medically necessary.</a:t>
            </a:r>
          </a:p>
          <a:p>
            <a:r>
              <a:rPr lang="en-US" sz="3200" dirty="0">
                <a:latin typeface="Arial" panose="020B0604020202020204" pitchFamily="34" charset="0"/>
                <a:cs typeface="Arial" panose="020B0604020202020204" pitchFamily="34" charset="0"/>
              </a:rPr>
              <a:t>Or submit a care management referral for any Member for any reason.</a:t>
            </a:r>
          </a:p>
          <a:p>
            <a:r>
              <a:rPr lang="en-US" sz="3200" dirty="0">
                <a:latin typeface="Arial" panose="020B0604020202020204" pitchFamily="34" charset="0"/>
                <a:cs typeface="Arial" panose="020B0604020202020204" pitchFamily="34" charset="0"/>
              </a:rPr>
              <a:t>To reach the GCHP Care Management Department, please call (805) 437-5656 or email </a:t>
            </a:r>
            <a:r>
              <a:rPr lang="en-US" sz="3200" dirty="0">
                <a:effectLst/>
                <a:latin typeface="Arial" panose="020B0604020202020204" pitchFamily="34" charset="0"/>
                <a:cs typeface="Arial" panose="020B0604020202020204" pitchFamily="34" charset="0"/>
                <a:hlinkClick r:id="rId3" tooltip="mailto:caremanagement@goldchp.org"/>
              </a:rPr>
              <a:t>CareManagement@goldchp.org</a:t>
            </a:r>
            <a:r>
              <a:rPr lang="en-US" sz="3200" dirty="0">
                <a:latin typeface="Arial" panose="020B0604020202020204" pitchFamily="34" charset="0"/>
                <a:cs typeface="Arial" panose="020B0604020202020204" pitchFamily="34" charset="0"/>
              </a:rPr>
              <a:t>. </a:t>
            </a:r>
          </a:p>
          <a:p>
            <a:r>
              <a:rPr lang="en-US" sz="3200" dirty="0">
                <a:latin typeface="Arial" panose="020B0604020202020204" pitchFamily="34" charset="0"/>
                <a:cs typeface="Arial" panose="020B0604020202020204" pitchFamily="34" charset="0"/>
                <a:hlinkClick r:id="rId4"/>
              </a:rPr>
              <a:t>Referral Form</a:t>
            </a:r>
            <a:endParaRPr lang="en-US" sz="3200" dirty="0">
              <a:latin typeface="Arial" panose="020B060402020202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34877232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533E3C-61FE-0671-A3A5-2BDA0DE8FF93}"/>
              </a:ext>
            </a:extLst>
          </p:cNvPr>
          <p:cNvSpPr>
            <a:spLocks noGrp="1"/>
          </p:cNvSpPr>
          <p:nvPr>
            <p:ph type="title"/>
          </p:nvPr>
        </p:nvSpPr>
        <p:spPr/>
        <p:txBody>
          <a:bodyPr/>
          <a:lstStyle/>
          <a:p>
            <a:pPr algn="ctr"/>
            <a:r>
              <a:rPr lang="en-US" b="1" dirty="0">
                <a:latin typeface="Arial" panose="020B0604020202020204" pitchFamily="34" charset="0"/>
                <a:cs typeface="Arial" panose="020B0604020202020204" pitchFamily="34" charset="0"/>
              </a:rPr>
              <a:t>Questions for the Group – </a:t>
            </a:r>
            <a:br>
              <a:rPr lang="en-US" b="1" dirty="0">
                <a:latin typeface="Arial" panose="020B0604020202020204" pitchFamily="34" charset="0"/>
                <a:cs typeface="Arial" panose="020B0604020202020204" pitchFamily="34" charset="0"/>
              </a:rPr>
            </a:br>
            <a:r>
              <a:rPr lang="en-US" b="1" dirty="0">
                <a:latin typeface="Arial" panose="020B0604020202020204" pitchFamily="34" charset="0"/>
                <a:cs typeface="Arial" panose="020B0604020202020204" pitchFamily="34" charset="0"/>
              </a:rPr>
              <a:t>Transitional Care Services</a:t>
            </a:r>
          </a:p>
        </p:txBody>
      </p:sp>
      <p:sp>
        <p:nvSpPr>
          <p:cNvPr id="5" name="Content Placeholder 4">
            <a:extLst>
              <a:ext uri="{FF2B5EF4-FFF2-40B4-BE49-F238E27FC236}">
                <a16:creationId xmlns:a16="http://schemas.microsoft.com/office/drawing/2014/main" id="{4E1F815B-5DDE-E0CE-AAFA-923FC8B66B63}"/>
              </a:ext>
            </a:extLst>
          </p:cNvPr>
          <p:cNvSpPr>
            <a:spLocks noGrp="1"/>
          </p:cNvSpPr>
          <p:nvPr>
            <p:ph idx="1"/>
          </p:nvPr>
        </p:nvSpPr>
        <p:spPr/>
        <p:txBody>
          <a:bodyPr>
            <a:normAutofit/>
          </a:bodyPr>
          <a:lstStyle/>
          <a:p>
            <a:r>
              <a:rPr lang="en-US" dirty="0">
                <a:latin typeface="Arial" panose="020B0604020202020204" pitchFamily="34" charset="0"/>
                <a:cs typeface="Arial" panose="020B0604020202020204" pitchFamily="34" charset="0"/>
              </a:rPr>
              <a:t>Does your facility have access to the GCHP Provider Portal?</a:t>
            </a:r>
          </a:p>
          <a:p>
            <a:r>
              <a:rPr lang="en-US" dirty="0">
                <a:latin typeface="Arial" panose="020B0604020202020204" pitchFamily="34" charset="0"/>
                <a:cs typeface="Arial" panose="020B0604020202020204" pitchFamily="34" charset="0"/>
              </a:rPr>
              <a:t>Does your facility have the ability to transmit ADT (Admit, Discharge, Transfer) data through its electronic health record?</a:t>
            </a:r>
          </a:p>
          <a:p>
            <a:r>
              <a:rPr lang="en-US" dirty="0">
                <a:latin typeface="Arial" panose="020B0604020202020204" pitchFamily="34" charset="0"/>
                <a:cs typeface="Arial" panose="020B0604020202020204" pitchFamily="34" charset="0"/>
              </a:rPr>
              <a:t>How do you envision the “warm hand-off” working for GCHP members?  What role would your team members play in this process?</a:t>
            </a:r>
          </a:p>
          <a:p>
            <a:r>
              <a:rPr lang="en-US" dirty="0">
                <a:latin typeface="Arial" panose="020B0604020202020204" pitchFamily="34" charset="0"/>
                <a:cs typeface="Arial" panose="020B0604020202020204" pitchFamily="34" charset="0"/>
              </a:rPr>
              <a:t>What do you see at the biggest challenge in supporting GCHP Members during a transition in care?</a:t>
            </a:r>
          </a:p>
        </p:txBody>
      </p:sp>
    </p:spTree>
    <p:extLst>
      <p:ext uri="{BB962C8B-B14F-4D97-AF65-F5344CB8AC3E}">
        <p14:creationId xmlns:p14="http://schemas.microsoft.com/office/powerpoint/2010/main" val="40806999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533E3C-61FE-0671-A3A5-2BDA0DE8FF93}"/>
              </a:ext>
            </a:extLst>
          </p:cNvPr>
          <p:cNvSpPr>
            <a:spLocks noGrp="1"/>
          </p:cNvSpPr>
          <p:nvPr>
            <p:ph type="title"/>
          </p:nvPr>
        </p:nvSpPr>
        <p:spPr/>
        <p:txBody>
          <a:bodyPr/>
          <a:lstStyle/>
          <a:p>
            <a:pPr algn="ctr"/>
            <a:r>
              <a:rPr lang="en-US" b="1" dirty="0">
                <a:latin typeface="Arial" panose="020B0604020202020204" pitchFamily="34" charset="0"/>
                <a:cs typeface="Arial" panose="020B0604020202020204" pitchFamily="34" charset="0"/>
              </a:rPr>
              <a:t>Questions for the Group – </a:t>
            </a:r>
            <a:br>
              <a:rPr lang="en-US" b="1" dirty="0">
                <a:latin typeface="Arial" panose="020B0604020202020204" pitchFamily="34" charset="0"/>
                <a:cs typeface="Arial" panose="020B0604020202020204" pitchFamily="34" charset="0"/>
              </a:rPr>
            </a:br>
            <a:r>
              <a:rPr lang="en-US" b="1" dirty="0">
                <a:latin typeface="Arial" panose="020B0604020202020204" pitchFamily="34" charset="0"/>
                <a:cs typeface="Arial" panose="020B0604020202020204" pitchFamily="34" charset="0"/>
              </a:rPr>
              <a:t>Transitional Care Services</a:t>
            </a:r>
          </a:p>
        </p:txBody>
      </p:sp>
      <p:sp>
        <p:nvSpPr>
          <p:cNvPr id="5" name="Content Placeholder 4">
            <a:extLst>
              <a:ext uri="{FF2B5EF4-FFF2-40B4-BE49-F238E27FC236}">
                <a16:creationId xmlns:a16="http://schemas.microsoft.com/office/drawing/2014/main" id="{4E1F815B-5DDE-E0CE-AAFA-923FC8B66B63}"/>
              </a:ext>
            </a:extLst>
          </p:cNvPr>
          <p:cNvSpPr>
            <a:spLocks noGrp="1"/>
          </p:cNvSpPr>
          <p:nvPr>
            <p:ph idx="1"/>
          </p:nvPr>
        </p:nvSpPr>
        <p:spPr/>
        <p:txBody>
          <a:bodyPr>
            <a:normAutofit/>
          </a:bodyPr>
          <a:lstStyle/>
          <a:p>
            <a:r>
              <a:rPr lang="en-US" dirty="0">
                <a:latin typeface="Arial" panose="020B0604020202020204" pitchFamily="34" charset="0"/>
                <a:cs typeface="Arial" panose="020B0604020202020204" pitchFamily="34" charset="0"/>
              </a:rPr>
              <a:t>Do you currently make referrals to GCHP care management?</a:t>
            </a:r>
          </a:p>
          <a:p>
            <a:r>
              <a:rPr lang="en-US" dirty="0">
                <a:latin typeface="Arial" panose="020B0604020202020204" pitchFamily="34" charset="0"/>
                <a:cs typeface="Arial" panose="020B0604020202020204" pitchFamily="34" charset="0"/>
              </a:rPr>
              <a:t>Do you currently make referrals to ECM or Whole Person Care?</a:t>
            </a:r>
          </a:p>
          <a:p>
            <a:r>
              <a:rPr lang="en-US" dirty="0">
                <a:latin typeface="Arial" panose="020B0604020202020204" pitchFamily="34" charset="0"/>
                <a:cs typeface="Arial" panose="020B0604020202020204" pitchFamily="34" charset="0"/>
              </a:rPr>
              <a:t>What do you know about the currently available community supports and how to refer for them?</a:t>
            </a:r>
          </a:p>
          <a:p>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0608456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8975F1BFB6F9B4CB39579F8B0BBC752" ma:contentTypeVersion="12" ma:contentTypeDescription="Create a new document." ma:contentTypeScope="" ma:versionID="5e6159b798c948e54d82e8e7377f1a6a">
  <xsd:schema xmlns:xsd="http://www.w3.org/2001/XMLSchema" xmlns:xs="http://www.w3.org/2001/XMLSchema" xmlns:p="http://schemas.microsoft.com/office/2006/metadata/properties" xmlns:ns2="5ebc33f7-35d2-4cd1-b7a3-2e06edf37c94" xmlns:ns3="170f8e55-b2d9-4e57-923e-f8ca761022fe" targetNamespace="http://schemas.microsoft.com/office/2006/metadata/properties" ma:root="true" ma:fieldsID="015c61c99da2c1c25945d36fa0850022" ns2:_="" ns3:_="">
    <xsd:import namespace="5ebc33f7-35d2-4cd1-b7a3-2e06edf37c94"/>
    <xsd:import namespace="170f8e55-b2d9-4e57-923e-f8ca761022fe"/>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DateTaken" minOccurs="0"/>
                <xsd:element ref="ns2:MediaLengthInSeconds" minOccurs="0"/>
                <xsd:element ref="ns3:TaxKeywordTaxHTField"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ebc33f7-35d2-4cd1-b7a3-2e06edf37c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170f8e55-b2d9-4e57-923e-f8ca761022fe"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KeywordTaxHTField" ma:index="17" nillable="true" ma:taxonomy="true" ma:internalName="TaxKeywordTaxHTField" ma:taxonomyFieldName="TaxKeyword" ma:displayName="Enterprise Keywords" ma:fieldId="{23f27201-bee3-471e-b2e7-b64fd8b7ca38}" ma:taxonomyMulti="true" ma:sspId="7384950a-5da4-45c0-85ff-bddfa1de4871" ma:termSetId="00000000-0000-0000-0000-000000000000" ma:anchorId="00000000-0000-0000-0000-000000000000" ma:open="true" ma:isKeyword="true">
      <xsd:complexType>
        <xsd:sequence>
          <xsd:element ref="pc:Terms" minOccurs="0" maxOccurs="1"/>
        </xsd:sequence>
      </xsd:complexType>
    </xsd:element>
    <xsd:element name="TaxCatchAll" ma:index="18" nillable="true" ma:displayName="Taxonomy Catch All Column" ma:hidden="true" ma:list="{25146d36-6615-456e-87ce-06d8c3622d88}" ma:internalName="TaxCatchAll" ma:showField="CatchAllData" ma:web="170f8e55-b2d9-4e57-923e-f8ca761022f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KeywordTaxHTField xmlns="170f8e55-b2d9-4e57-923e-f8ca761022fe">
      <Terms xmlns="http://schemas.microsoft.com/office/infopath/2007/PartnerControls"/>
    </TaxKeywordTaxHTField>
    <TaxCatchAll xmlns="170f8e55-b2d9-4e57-923e-f8ca761022fe"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739DDA3-F386-40E9-AD7F-D69FA8C21521}">
  <ds:schemaRefs>
    <ds:schemaRef ds:uri="170f8e55-b2d9-4e57-923e-f8ca761022fe"/>
    <ds:schemaRef ds:uri="5ebc33f7-35d2-4cd1-b7a3-2e06edf37c9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23CD263D-7BA1-46A4-A86C-A5C995B42168}">
  <ds:schemaRefs>
    <ds:schemaRef ds:uri="11cacca5-26e0-4da4-9826-8a6c6c31f7a0"/>
    <ds:schemaRef ds:uri="170f8e55-b2d9-4e57-923e-f8ca761022fe"/>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CA62B9E4-C8A8-4EF7-BBC0-15F33C52BE2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1442</TotalTime>
  <Words>1003</Words>
  <Application>Microsoft Office PowerPoint</Application>
  <PresentationFormat>Widescreen</PresentationFormat>
  <Paragraphs>74</Paragraphs>
  <Slides>13</Slides>
  <Notes>3</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13</vt:i4>
      </vt:variant>
    </vt:vector>
  </HeadingPairs>
  <TitlesOfParts>
    <vt:vector size="18" baseType="lpstr">
      <vt:lpstr>Arial</vt:lpstr>
      <vt:lpstr>Calibri</vt:lpstr>
      <vt:lpstr>Calibri Light</vt:lpstr>
      <vt:lpstr>Office Theme</vt:lpstr>
      <vt:lpstr>Acrobat Document</vt:lpstr>
      <vt:lpstr>PowerPoint Presentation</vt:lpstr>
      <vt:lpstr>Determining a patient’s PCP after SNF or Hospital Stay</vt:lpstr>
      <vt:lpstr>If a patient has no PCP, how do we get them established with one?</vt:lpstr>
      <vt:lpstr>Who do we call when a member does not have a place to go when they leave SNF or hospital or other service needs?</vt:lpstr>
      <vt:lpstr>What is the quickest and more appropriate way to get AUTH for the SNF or HH?</vt:lpstr>
      <vt:lpstr>What are the “transitions of care” and how are they accessed?</vt:lpstr>
      <vt:lpstr>Do you have high risk case managers and what is the criteria to get one assigned?  </vt:lpstr>
      <vt:lpstr>What help is available for members who need to navigate healthcare resources but do not meet criteria as a high-risk patient?</vt:lpstr>
      <vt:lpstr>Behavioral health – what is Gold Coast’s algorithm for services and care?</vt:lpstr>
      <vt:lpstr>Substance abuse – what is Gold Coast’s algorithm for services and care?</vt:lpstr>
      <vt:lpstr>How can we help make a warm handoff when the Gold Coast patient is ready to leave the hospital, SNF, or HH?</vt:lpstr>
      <vt:lpstr>Questions for the Group –  Transitional Care Services</vt:lpstr>
      <vt:lpstr>Questions for the Group –  Transitional Care Services</vt:lpstr>
    </vt:vector>
  </TitlesOfParts>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GCHP PowerPoint Template - Widescreen</dc:title>
  <dc:creator>Steven Lalich</dc:creator>
  <cp:lastModifiedBy>Erin Slack</cp:lastModifiedBy>
  <cp:revision>1</cp:revision>
  <dcterms:created xsi:type="dcterms:W3CDTF">2016-03-07T22:13:23Z</dcterms:created>
  <dcterms:modified xsi:type="dcterms:W3CDTF">2023-05-09T22:29:41Z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0x01010008975F1BFB6F9B4CB39579F8B0BBC752</vt:lpwstr>
  </property>
  <property fmtid="{D5CDD505-2E9C-101B-9397-08002B2CF9AE}" pid="3" name="TaxKeyword">
    <vt:lpwstr/>
  </property>
</Properties>
</file>